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Rokkitt Semi-Bold" charset="1" panose="00000700000000000000"/>
      <p:regular r:id="rId68"/>
    </p:embeddedFont>
    <p:embeddedFont>
      <p:font typeface="Rokkitt" charset="1" panose="00000500000000000000"/>
      <p:regular r:id="rId69"/>
    </p:embeddedFont>
    <p:embeddedFont>
      <p:font typeface="Rokkitt Bold" charset="1" panose="00000800000000000000"/>
      <p:regular r:id="rId70"/>
    </p:embeddedFont>
    <p:embeddedFont>
      <p:font typeface="Rokkitt Medium" charset="1" panose="00000600000000000000"/>
      <p:regular r:id="rId71"/>
    </p:embeddedFont>
    <p:embeddedFont>
      <p:font typeface="Poppins" charset="1" panose="00000500000000000000"/>
      <p:regular r:id="rId72"/>
    </p:embeddedFont>
    <p:embeddedFont>
      <p:font typeface="Barlow SemiCondensed Heavy" charset="1" panose="00000A06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3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zotero.org/google-docs/?M2y0Pp" TargetMode="External" Type="http://schemas.openxmlformats.org/officeDocument/2006/relationships/hyperlink"/><Relationship Id="rId11" Target="https://www.zotero.org/google-docs/?M2y0Pp" TargetMode="External" Type="http://schemas.openxmlformats.org/officeDocument/2006/relationships/hyperlink"/><Relationship Id="rId12" Target="https://www.zotero.org/google-docs/?M2y0Pp" TargetMode="External" Type="http://schemas.openxmlformats.org/officeDocument/2006/relationships/hyperlink"/><Relationship Id="rId13" Target="https://www.zotero.org/google-docs/?M2y0Pp" TargetMode="External" Type="http://schemas.openxmlformats.org/officeDocument/2006/relationships/hyperlink"/><Relationship Id="rId14" Target="https://www.zotero.org/google-docs/?M2y0Pp" TargetMode="External" Type="http://schemas.openxmlformats.org/officeDocument/2006/relationships/hyperlink"/><Relationship Id="rId2" Target="../media/image18.png" Type="http://schemas.openxmlformats.org/officeDocument/2006/relationships/image"/><Relationship Id="rId3" Target="../media/image19.svg" Type="http://schemas.openxmlformats.org/officeDocument/2006/relationships/image"/><Relationship Id="rId4" Target="https://www.zotero.org/google-docs/?M2y0Pp" TargetMode="External" Type="http://schemas.openxmlformats.org/officeDocument/2006/relationships/hyperlink"/><Relationship Id="rId5" Target="https://www.zotero.org/google-docs/?M2y0Pp" TargetMode="External" Type="http://schemas.openxmlformats.org/officeDocument/2006/relationships/hyperlink"/><Relationship Id="rId6" Target="https://www.zotero.org/google-docs/?M2y0Pp" TargetMode="External" Type="http://schemas.openxmlformats.org/officeDocument/2006/relationships/hyperlink"/><Relationship Id="rId7" Target="https://www.zotero.org/google-docs/?M2y0Pp" TargetMode="External" Type="http://schemas.openxmlformats.org/officeDocument/2006/relationships/hyperlink"/><Relationship Id="rId8" Target="https://www.zotero.org/google-docs/?M2y0Pp" TargetMode="External" Type="http://schemas.openxmlformats.org/officeDocument/2006/relationships/hyperlink"/><Relationship Id="rId9" Target="https://www.zotero.org/google-docs/?M2y0Pp" TargetMode="External" Type="http://schemas.openxmlformats.org/officeDocument/2006/relationships/hyperlink"/></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377799" y="246205"/>
            <a:ext cx="650901" cy="650901"/>
          </a:xfrm>
          <a:custGeom>
            <a:avLst/>
            <a:gdLst/>
            <a:ahLst/>
            <a:cxnLst/>
            <a:rect r="r" b="b" t="t" l="l"/>
            <a:pathLst>
              <a:path h="650901" w="650901">
                <a:moveTo>
                  <a:pt x="0" y="0"/>
                </a:moveTo>
                <a:lnTo>
                  <a:pt x="650901" y="0"/>
                </a:lnTo>
                <a:lnTo>
                  <a:pt x="650901" y="650900"/>
                </a:lnTo>
                <a:lnTo>
                  <a:pt x="0" y="65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7394" y="7938816"/>
            <a:ext cx="3880634" cy="3334920"/>
            <a:chOff x="0" y="0"/>
            <a:chExt cx="812800" cy="698500"/>
          </a:xfrm>
        </p:grpSpPr>
        <p:sp>
          <p:nvSpPr>
            <p:cNvPr name="Freeform 4" id="4"/>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5" id="5"/>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TextBox 6" id="6"/>
          <p:cNvSpPr txBox="true"/>
          <p:nvPr/>
        </p:nvSpPr>
        <p:spPr>
          <a:xfrm rot="0">
            <a:off x="226083" y="4008839"/>
            <a:ext cx="11760576" cy="2231222"/>
          </a:xfrm>
          <a:prstGeom prst="rect">
            <a:avLst/>
          </a:prstGeom>
        </p:spPr>
        <p:txBody>
          <a:bodyPr anchor="t" rtlCol="false" tIns="0" lIns="0" bIns="0" rIns="0">
            <a:spAutoFit/>
          </a:bodyPr>
          <a:lstStyle/>
          <a:p>
            <a:pPr algn="ctr">
              <a:lnSpc>
                <a:spcPts val="5907"/>
              </a:lnSpc>
            </a:pPr>
            <a:r>
              <a:rPr lang="en-US" sz="4688">
                <a:solidFill>
                  <a:srgbClr val="000B5D"/>
                </a:solidFill>
                <a:latin typeface="Rokkitt Semi-Bold"/>
              </a:rPr>
              <a:t>VIẾT MÔ TẢ DỰ ÁN VÀ TẠO USE CASE DIAGRAM BẰNG STARUML VỀ </a:t>
            </a:r>
          </a:p>
          <a:p>
            <a:pPr algn="ctr">
              <a:lnSpc>
                <a:spcPts val="5907"/>
              </a:lnSpc>
            </a:pPr>
            <a:r>
              <a:rPr lang="en-US" sz="4688">
                <a:solidFill>
                  <a:srgbClr val="000B5D"/>
                </a:solidFill>
                <a:latin typeface="Rokkitt Semi-Bold"/>
              </a:rPr>
              <a:t>“ỨNG DỤNG ĐẶT BÃI ĐỖ XE”</a:t>
            </a:r>
          </a:p>
        </p:txBody>
      </p:sp>
      <p:sp>
        <p:nvSpPr>
          <p:cNvPr name="AutoShape 7" id="7"/>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8" id="8"/>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9" id="9"/>
          <p:cNvGrpSpPr/>
          <p:nvPr/>
        </p:nvGrpSpPr>
        <p:grpSpPr>
          <a:xfrm rot="0">
            <a:off x="14308029" y="370665"/>
            <a:ext cx="5944395" cy="2533943"/>
            <a:chOff x="0" y="0"/>
            <a:chExt cx="1638616" cy="698500"/>
          </a:xfrm>
        </p:grpSpPr>
        <p:sp>
          <p:nvSpPr>
            <p:cNvPr name="Freeform 10" id="10"/>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11" id="11"/>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12" id="12"/>
          <p:cNvGrpSpPr/>
          <p:nvPr/>
        </p:nvGrpSpPr>
        <p:grpSpPr>
          <a:xfrm rot="0">
            <a:off x="11192637" y="962746"/>
            <a:ext cx="10689850" cy="9186590"/>
            <a:chOff x="0" y="0"/>
            <a:chExt cx="812800" cy="698500"/>
          </a:xfrm>
        </p:grpSpPr>
        <p:sp>
          <p:nvSpPr>
            <p:cNvPr name="Freeform 13" id="13"/>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4" id="14"/>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15" id="15"/>
          <p:cNvGrpSpPr/>
          <p:nvPr/>
        </p:nvGrpSpPr>
        <p:grpSpPr>
          <a:xfrm rot="0">
            <a:off x="11851653" y="855141"/>
            <a:ext cx="10857146" cy="9401799"/>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50782" t="-8113" r="0" b="-8113"/>
              </a:stretch>
            </a:blipFill>
          </p:spPr>
        </p:sp>
      </p:grpSp>
      <p:grpSp>
        <p:nvGrpSpPr>
          <p:cNvPr name="Group 17" id="17"/>
          <p:cNvGrpSpPr/>
          <p:nvPr/>
        </p:nvGrpSpPr>
        <p:grpSpPr>
          <a:xfrm rot="0">
            <a:off x="12277816" y="8739793"/>
            <a:ext cx="2948589" cy="2533943"/>
            <a:chOff x="0" y="0"/>
            <a:chExt cx="812800" cy="698500"/>
          </a:xfrm>
        </p:grpSpPr>
        <p:sp>
          <p:nvSpPr>
            <p:cNvPr name="Freeform 18" id="18"/>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9" id="19"/>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5400000">
            <a:off x="6752591" y="5801755"/>
            <a:ext cx="789807" cy="5210555"/>
            <a:chOff x="0" y="0"/>
            <a:chExt cx="698500" cy="4608179"/>
          </a:xfrm>
        </p:grpSpPr>
        <p:sp>
          <p:nvSpPr>
            <p:cNvPr name="Freeform 21" id="21"/>
            <p:cNvSpPr/>
            <p:nvPr/>
          </p:nvSpPr>
          <p:spPr>
            <a:xfrm flipH="false" flipV="false" rot="0">
              <a:off x="0" y="17793"/>
              <a:ext cx="698500" cy="4572592"/>
            </a:xfrm>
            <a:custGeom>
              <a:avLst/>
              <a:gdLst/>
              <a:ahLst/>
              <a:cxnLst/>
              <a:rect r="r" b="b" t="t" l="l"/>
              <a:pathLst>
                <a:path h="4572592" w="698500">
                  <a:moveTo>
                    <a:pt x="429342" y="28806"/>
                  </a:moveTo>
                  <a:lnTo>
                    <a:pt x="618408" y="138808"/>
                  </a:lnTo>
                  <a:cubicBezTo>
                    <a:pt x="667994" y="167658"/>
                    <a:pt x="698500" y="220700"/>
                    <a:pt x="698500" y="278069"/>
                  </a:cubicBezTo>
                  <a:lnTo>
                    <a:pt x="698500" y="4294524"/>
                  </a:lnTo>
                  <a:cubicBezTo>
                    <a:pt x="698500" y="4351893"/>
                    <a:pt x="667994" y="4404934"/>
                    <a:pt x="618408" y="4433785"/>
                  </a:cubicBezTo>
                  <a:lnTo>
                    <a:pt x="429342" y="4543787"/>
                  </a:lnTo>
                  <a:cubicBezTo>
                    <a:pt x="379833" y="4572592"/>
                    <a:pt x="318667" y="4572592"/>
                    <a:pt x="269158" y="4543787"/>
                  </a:cubicBezTo>
                  <a:lnTo>
                    <a:pt x="80092" y="4433785"/>
                  </a:lnTo>
                  <a:cubicBezTo>
                    <a:pt x="30505" y="4404934"/>
                    <a:pt x="0" y="4351893"/>
                    <a:pt x="0" y="4294524"/>
                  </a:cubicBezTo>
                  <a:lnTo>
                    <a:pt x="0" y="278069"/>
                  </a:lnTo>
                  <a:cubicBezTo>
                    <a:pt x="0" y="220700"/>
                    <a:pt x="30505" y="167658"/>
                    <a:pt x="80092" y="138808"/>
                  </a:cubicBezTo>
                  <a:lnTo>
                    <a:pt x="269158" y="28806"/>
                  </a:lnTo>
                  <a:cubicBezTo>
                    <a:pt x="318667" y="0"/>
                    <a:pt x="379833" y="0"/>
                    <a:pt x="429342" y="28806"/>
                  </a:cubicBezTo>
                  <a:close/>
                </a:path>
              </a:pathLst>
            </a:custGeom>
            <a:solidFill>
              <a:srgbClr val="000B5D"/>
            </a:solidFill>
          </p:spPr>
        </p:sp>
        <p:sp>
          <p:nvSpPr>
            <p:cNvPr name="TextBox 22" id="22"/>
            <p:cNvSpPr txBox="true"/>
            <p:nvPr/>
          </p:nvSpPr>
          <p:spPr>
            <a:xfrm>
              <a:off x="0" y="177800"/>
              <a:ext cx="698500" cy="4290679"/>
            </a:xfrm>
            <a:prstGeom prst="rect">
              <a:avLst/>
            </a:prstGeom>
          </p:spPr>
          <p:txBody>
            <a:bodyPr anchor="ctr" rtlCol="false" tIns="50800" lIns="50800" bIns="50800" rIns="50800"/>
            <a:lstStyle/>
            <a:p>
              <a:pPr algn="ctr">
                <a:lnSpc>
                  <a:spcPts val="2376"/>
                </a:lnSpc>
              </a:pPr>
            </a:p>
          </p:txBody>
        </p:sp>
      </p:grpSp>
      <p:grpSp>
        <p:nvGrpSpPr>
          <p:cNvPr name="Group 23" id="23"/>
          <p:cNvGrpSpPr/>
          <p:nvPr/>
        </p:nvGrpSpPr>
        <p:grpSpPr>
          <a:xfrm rot="0">
            <a:off x="2907480" y="7225120"/>
            <a:ext cx="2381156" cy="238115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25" id="25"/>
            <p:cNvSpPr txBox="true"/>
            <p:nvPr/>
          </p:nvSpPr>
          <p:spPr>
            <a:xfrm>
              <a:off x="76200" y="114300"/>
              <a:ext cx="660400" cy="622300"/>
            </a:xfrm>
            <a:prstGeom prst="rect">
              <a:avLst/>
            </a:prstGeom>
          </p:spPr>
          <p:txBody>
            <a:bodyPr anchor="ctr" rtlCol="false" tIns="50800" lIns="50800" bIns="50800" rIns="50800"/>
            <a:lstStyle/>
            <a:p>
              <a:pPr algn="ctr">
                <a:lnSpc>
                  <a:spcPts val="2376"/>
                </a:lnSpc>
              </a:pPr>
            </a:p>
          </p:txBody>
        </p:sp>
      </p:grpSp>
      <p:grpSp>
        <p:nvGrpSpPr>
          <p:cNvPr name="Group 26" id="26"/>
          <p:cNvGrpSpPr/>
          <p:nvPr/>
        </p:nvGrpSpPr>
        <p:grpSpPr>
          <a:xfrm rot="0">
            <a:off x="3012139" y="7329784"/>
            <a:ext cx="2171837" cy="2171829"/>
            <a:chOff x="0" y="0"/>
            <a:chExt cx="6350000" cy="6349975"/>
          </a:xfrm>
        </p:grpSpPr>
        <p:sp>
          <p:nvSpPr>
            <p:cNvPr name="Freeform 27" id="2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5187" t="0" r="-5187" b="0"/>
              </a:stretch>
            </a:blipFill>
          </p:spPr>
        </p:sp>
      </p:grpSp>
      <p:sp>
        <p:nvSpPr>
          <p:cNvPr name="TextBox 28" id="28"/>
          <p:cNvSpPr txBox="true"/>
          <p:nvPr/>
        </p:nvSpPr>
        <p:spPr>
          <a:xfrm rot="0">
            <a:off x="1028700" y="1342290"/>
            <a:ext cx="10155342" cy="1562319"/>
          </a:xfrm>
          <a:prstGeom prst="rect">
            <a:avLst/>
          </a:prstGeom>
        </p:spPr>
        <p:txBody>
          <a:bodyPr anchor="t" rtlCol="false" tIns="0" lIns="0" bIns="0" rIns="0">
            <a:spAutoFit/>
          </a:bodyPr>
          <a:lstStyle/>
          <a:p>
            <a:pPr algn="ctr">
              <a:lnSpc>
                <a:spcPts val="6287"/>
              </a:lnSpc>
            </a:pPr>
            <a:r>
              <a:rPr lang="en-US" sz="4491">
                <a:solidFill>
                  <a:srgbClr val="000B5D"/>
                </a:solidFill>
                <a:latin typeface="Rokkitt"/>
              </a:rPr>
              <a:t>BÁO CÁO ĐỒ ÁN </a:t>
            </a:r>
          </a:p>
          <a:p>
            <a:pPr algn="ctr">
              <a:lnSpc>
                <a:spcPts val="6287"/>
              </a:lnSpc>
            </a:pPr>
            <a:r>
              <a:rPr lang="en-US" sz="4491">
                <a:solidFill>
                  <a:srgbClr val="000B5D"/>
                </a:solidFill>
                <a:latin typeface="Rokkitt"/>
              </a:rPr>
              <a:t>PHÂN TÍCH THIẾT KẾ PHẦN MỀM</a:t>
            </a:r>
          </a:p>
        </p:txBody>
      </p:sp>
      <p:sp>
        <p:nvSpPr>
          <p:cNvPr name="TextBox 29" id="29"/>
          <p:cNvSpPr txBox="true"/>
          <p:nvPr/>
        </p:nvSpPr>
        <p:spPr>
          <a:xfrm rot="0">
            <a:off x="1212630" y="437340"/>
            <a:ext cx="2160965" cy="459765"/>
          </a:xfrm>
          <a:prstGeom prst="rect">
            <a:avLst/>
          </a:prstGeom>
        </p:spPr>
        <p:txBody>
          <a:bodyPr anchor="t" rtlCol="false" tIns="0" lIns="0" bIns="0" rIns="0">
            <a:spAutoFit/>
          </a:bodyPr>
          <a:lstStyle/>
          <a:p>
            <a:pPr algn="l">
              <a:lnSpc>
                <a:spcPts val="3475"/>
              </a:lnSpc>
            </a:pPr>
            <a:r>
              <a:rPr lang="en-US" sz="3475">
                <a:solidFill>
                  <a:srgbClr val="000B5D"/>
                </a:solidFill>
                <a:latin typeface="Rokkitt Bold"/>
              </a:rPr>
              <a:t>IE108.O21</a:t>
            </a:r>
          </a:p>
        </p:txBody>
      </p:sp>
      <p:sp>
        <p:nvSpPr>
          <p:cNvPr name="TextBox 30" id="30"/>
          <p:cNvSpPr txBox="true"/>
          <p:nvPr/>
        </p:nvSpPr>
        <p:spPr>
          <a:xfrm rot="0">
            <a:off x="5375236" y="8204976"/>
            <a:ext cx="4186276" cy="350919"/>
          </a:xfrm>
          <a:prstGeom prst="rect">
            <a:avLst/>
          </a:prstGeom>
        </p:spPr>
        <p:txBody>
          <a:bodyPr anchor="t" rtlCol="false" tIns="0" lIns="0" bIns="0" rIns="0">
            <a:spAutoFit/>
          </a:bodyPr>
          <a:lstStyle/>
          <a:p>
            <a:pPr algn="l">
              <a:lnSpc>
                <a:spcPts val="2837"/>
              </a:lnSpc>
            </a:pPr>
            <a:r>
              <a:rPr lang="en-US" sz="2026">
                <a:solidFill>
                  <a:srgbClr val="FFFFFF"/>
                </a:solidFill>
                <a:latin typeface="Rokkitt Semi-Bold"/>
              </a:rPr>
              <a:t>GVHD: TS NGUYỄN TẤN CẦM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61529" y="2937389"/>
            <a:ext cx="12164941" cy="4412223"/>
            <a:chOff x="0" y="0"/>
            <a:chExt cx="3203935" cy="1162067"/>
          </a:xfrm>
        </p:grpSpPr>
        <p:sp>
          <p:nvSpPr>
            <p:cNvPr name="Freeform 4" id="4"/>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000B5D"/>
            </a:solidFill>
            <a:ln w="38100" cap="sq">
              <a:solidFill>
                <a:srgbClr val="FCFEFF"/>
              </a:solidFill>
              <a:prstDash val="solid"/>
              <a:miter/>
            </a:ln>
          </p:spPr>
        </p:sp>
        <p:sp>
          <p:nvSpPr>
            <p:cNvPr name="TextBox 5" id="5"/>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2775" y="3184050"/>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Rokkitt Bold"/>
              </a:rPr>
              <a:t>CHƯƠNG 2</a:t>
            </a:r>
          </a:p>
        </p:txBody>
      </p:sp>
      <p:sp>
        <p:nvSpPr>
          <p:cNvPr name="TextBox 7" id="7"/>
          <p:cNvSpPr txBox="true"/>
          <p:nvPr/>
        </p:nvSpPr>
        <p:spPr>
          <a:xfrm rot="0">
            <a:off x="3061529" y="5644110"/>
            <a:ext cx="12164941"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Rokkitt"/>
              </a:rPr>
              <a:t>USE CASE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9354154" y="1085850"/>
            <a:ext cx="7286067" cy="2034540"/>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1. Tổng quan về Use Case Diagram</a:t>
            </a:r>
          </a:p>
        </p:txBody>
      </p:sp>
      <p:sp>
        <p:nvSpPr>
          <p:cNvPr name="TextBox 25" id="25"/>
          <p:cNvSpPr txBox="true"/>
          <p:nvPr/>
        </p:nvSpPr>
        <p:spPr>
          <a:xfrm rot="0">
            <a:off x="8350993" y="3693972"/>
            <a:ext cx="8908307" cy="5771334"/>
          </a:xfrm>
          <a:prstGeom prst="rect">
            <a:avLst/>
          </a:prstGeom>
        </p:spPr>
        <p:txBody>
          <a:bodyPr anchor="t" rtlCol="false" tIns="0" lIns="0" bIns="0" rIns="0">
            <a:spAutoFit/>
          </a:bodyPr>
          <a:lstStyle/>
          <a:p>
            <a:pPr algn="just">
              <a:lnSpc>
                <a:spcPts val="7705"/>
              </a:lnSpc>
            </a:pPr>
            <a:r>
              <a:rPr lang="en-US" sz="4353" spc="43">
                <a:solidFill>
                  <a:srgbClr val="2938FA"/>
                </a:solidFill>
                <a:latin typeface="Rokkitt Bold"/>
              </a:rPr>
              <a:t>1.1  Use case diagram</a:t>
            </a:r>
          </a:p>
          <a:p>
            <a:pPr algn="just">
              <a:lnSpc>
                <a:spcPts val="7705"/>
              </a:lnSpc>
            </a:pPr>
            <a:r>
              <a:rPr lang="en-US" sz="4353" spc="43">
                <a:solidFill>
                  <a:srgbClr val="2938FA"/>
                </a:solidFill>
                <a:latin typeface="Rokkitt Bold"/>
              </a:rPr>
              <a:t>1.2 Các thành phần của Use case diagram</a:t>
            </a:r>
          </a:p>
          <a:p>
            <a:pPr algn="just">
              <a:lnSpc>
                <a:spcPts val="7705"/>
              </a:lnSpc>
            </a:pPr>
            <a:r>
              <a:rPr lang="en-US" sz="4353" spc="43">
                <a:solidFill>
                  <a:srgbClr val="2938FA"/>
                </a:solidFill>
                <a:latin typeface="Rokkitt Bold"/>
              </a:rPr>
              <a:t>1.3 Các bước xây dựng Use case diagram</a:t>
            </a:r>
          </a:p>
          <a:p>
            <a:pPr algn="just">
              <a:lnSpc>
                <a:spcPts val="7705"/>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77040" y="1895166"/>
            <a:ext cx="15503126" cy="7127838"/>
            <a:chOff x="0" y="0"/>
            <a:chExt cx="5224590" cy="2402099"/>
          </a:xfrm>
        </p:grpSpPr>
        <p:sp>
          <p:nvSpPr>
            <p:cNvPr name="Freeform 6" id="6"/>
            <p:cNvSpPr/>
            <p:nvPr/>
          </p:nvSpPr>
          <p:spPr>
            <a:xfrm flipH="false" flipV="false" rot="0">
              <a:off x="0" y="0"/>
              <a:ext cx="5224590" cy="2402099"/>
            </a:xfrm>
            <a:custGeom>
              <a:avLst/>
              <a:gdLst/>
              <a:ahLst/>
              <a:cxnLst/>
              <a:rect r="r" b="b" t="t" l="l"/>
              <a:pathLst>
                <a:path h="2402099" w="5224590">
                  <a:moveTo>
                    <a:pt x="12484" y="0"/>
                  </a:moveTo>
                  <a:lnTo>
                    <a:pt x="5212106" y="0"/>
                  </a:lnTo>
                  <a:cubicBezTo>
                    <a:pt x="5215417" y="0"/>
                    <a:pt x="5218592" y="1315"/>
                    <a:pt x="5220934" y="3657"/>
                  </a:cubicBezTo>
                  <a:cubicBezTo>
                    <a:pt x="5223275" y="5998"/>
                    <a:pt x="5224590" y="9173"/>
                    <a:pt x="5224590" y="12484"/>
                  </a:cubicBezTo>
                  <a:lnTo>
                    <a:pt x="5224590" y="2389614"/>
                  </a:lnTo>
                  <a:cubicBezTo>
                    <a:pt x="5224590" y="2392925"/>
                    <a:pt x="5223275" y="2396101"/>
                    <a:pt x="5220934" y="2398442"/>
                  </a:cubicBezTo>
                  <a:cubicBezTo>
                    <a:pt x="5218592" y="2400783"/>
                    <a:pt x="5215417" y="2402099"/>
                    <a:pt x="5212106" y="2402099"/>
                  </a:cubicBezTo>
                  <a:lnTo>
                    <a:pt x="12484" y="2402099"/>
                  </a:lnTo>
                  <a:cubicBezTo>
                    <a:pt x="9173" y="2402099"/>
                    <a:pt x="5998" y="2400783"/>
                    <a:pt x="3657" y="2398442"/>
                  </a:cubicBezTo>
                  <a:cubicBezTo>
                    <a:pt x="1315" y="2396101"/>
                    <a:pt x="0" y="2392925"/>
                    <a:pt x="0" y="2389614"/>
                  </a:cubicBezTo>
                  <a:lnTo>
                    <a:pt x="0" y="12484"/>
                  </a:lnTo>
                  <a:cubicBezTo>
                    <a:pt x="0" y="9173"/>
                    <a:pt x="1315" y="5998"/>
                    <a:pt x="3657" y="3657"/>
                  </a:cubicBezTo>
                  <a:cubicBezTo>
                    <a:pt x="5998" y="1315"/>
                    <a:pt x="9173" y="0"/>
                    <a:pt x="12484" y="0"/>
                  </a:cubicBezTo>
                  <a:close/>
                </a:path>
              </a:pathLst>
            </a:custGeom>
            <a:solidFill>
              <a:srgbClr val="FDFDFD"/>
            </a:solidFill>
            <a:ln w="38100" cap="rnd">
              <a:solidFill>
                <a:srgbClr val="000B5D"/>
              </a:solidFill>
              <a:prstDash val="solid"/>
              <a:round/>
            </a:ln>
          </p:spPr>
        </p:sp>
        <p:sp>
          <p:nvSpPr>
            <p:cNvPr name="TextBox 7" id="7"/>
            <p:cNvSpPr txBox="true"/>
            <p:nvPr/>
          </p:nvSpPr>
          <p:spPr>
            <a:xfrm>
              <a:off x="0" y="-38100"/>
              <a:ext cx="5224590" cy="24401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969424" y="933450"/>
            <a:ext cx="14349152" cy="771526"/>
          </a:xfrm>
          <a:prstGeom prst="rect">
            <a:avLst/>
          </a:prstGeom>
        </p:spPr>
        <p:txBody>
          <a:bodyPr anchor="t" rtlCol="false" tIns="0" lIns="0" bIns="0" rIns="0">
            <a:spAutoFit/>
          </a:bodyPr>
          <a:lstStyle/>
          <a:p>
            <a:pPr algn="l">
              <a:lnSpc>
                <a:spcPts val="6299"/>
              </a:lnSpc>
              <a:spcBef>
                <a:spcPct val="0"/>
              </a:spcBef>
            </a:pPr>
            <a:r>
              <a:rPr lang="en-US" sz="4499">
                <a:solidFill>
                  <a:srgbClr val="000B5D"/>
                </a:solidFill>
                <a:latin typeface="Rokkitt Bold"/>
              </a:rPr>
              <a:t>1.1 Use case diagram</a:t>
            </a:r>
          </a:p>
        </p:txBody>
      </p:sp>
      <p:sp>
        <p:nvSpPr>
          <p:cNvPr name="TextBox 9" id="9"/>
          <p:cNvSpPr txBox="true"/>
          <p:nvPr/>
        </p:nvSpPr>
        <p:spPr>
          <a:xfrm rot="0">
            <a:off x="1969424" y="2468869"/>
            <a:ext cx="14082443" cy="6366511"/>
          </a:xfrm>
          <a:prstGeom prst="rect">
            <a:avLst/>
          </a:prstGeom>
        </p:spPr>
        <p:txBody>
          <a:bodyPr anchor="t" rtlCol="false" tIns="0" lIns="0" bIns="0" rIns="0">
            <a:spAutoFit/>
          </a:bodyPr>
          <a:lstStyle/>
          <a:p>
            <a:pPr algn="just">
              <a:lnSpc>
                <a:spcPts val="5039"/>
              </a:lnSpc>
            </a:pPr>
            <a:r>
              <a:rPr lang="en-US" sz="3599" spc="-71">
                <a:solidFill>
                  <a:srgbClr val="000B5D"/>
                </a:solidFill>
                <a:latin typeface="Rokkitt Medium"/>
              </a:rPr>
              <a:t>Use case diagram trong Unified Modeling Language (UML) là một công cụ mô hình hóa quan trọng cung cấp cái nhìn tổng quan về các tương tác giữa người dùng và hệ thống. Nó giúp các bên liên quan hiểu rõ mục tiêu và phạm vi của dự án phần mềm.</a:t>
            </a:r>
          </a:p>
          <a:p>
            <a:pPr algn="just">
              <a:lnSpc>
                <a:spcPts val="5039"/>
              </a:lnSpc>
            </a:pPr>
            <a:r>
              <a:rPr lang="en-US" sz="3599" spc="-71">
                <a:solidFill>
                  <a:srgbClr val="000B5D"/>
                </a:solidFill>
                <a:latin typeface="Rokkitt Medium"/>
              </a:rPr>
              <a:t>Một use case diagram gồm các thành phần sau:</a:t>
            </a:r>
          </a:p>
          <a:p>
            <a:pPr algn="just" marL="777234" indent="-388617" lvl="1">
              <a:lnSpc>
                <a:spcPts val="5039"/>
              </a:lnSpc>
              <a:buFont typeface="Arial"/>
              <a:buChar char="•"/>
            </a:pPr>
            <a:r>
              <a:rPr lang="en-US" sz="3599" spc="-71">
                <a:solidFill>
                  <a:srgbClr val="000B5D"/>
                </a:solidFill>
                <a:latin typeface="Rokkitt Medium"/>
              </a:rPr>
              <a:t>Actor</a:t>
            </a:r>
          </a:p>
          <a:p>
            <a:pPr algn="just" marL="777234" indent="-388617" lvl="1">
              <a:lnSpc>
                <a:spcPts val="5039"/>
              </a:lnSpc>
              <a:buFont typeface="Arial"/>
              <a:buChar char="•"/>
            </a:pPr>
            <a:r>
              <a:rPr lang="en-US" sz="3599" spc="-71">
                <a:solidFill>
                  <a:srgbClr val="000B5D"/>
                </a:solidFill>
                <a:latin typeface="Rokkitt Medium"/>
              </a:rPr>
              <a:t>Use case</a:t>
            </a:r>
          </a:p>
          <a:p>
            <a:pPr algn="just" marL="777234" indent="-388617" lvl="1">
              <a:lnSpc>
                <a:spcPts val="5039"/>
              </a:lnSpc>
              <a:buFont typeface="Arial"/>
              <a:buChar char="•"/>
            </a:pPr>
            <a:r>
              <a:rPr lang="en-US" sz="3599" spc="-71">
                <a:solidFill>
                  <a:srgbClr val="000B5D"/>
                </a:solidFill>
                <a:latin typeface="Rokkitt Medium"/>
              </a:rPr>
              <a:t>Communication link</a:t>
            </a:r>
          </a:p>
          <a:p>
            <a:pPr algn="just" marL="777234" indent="-388617" lvl="1">
              <a:lnSpc>
                <a:spcPts val="5039"/>
              </a:lnSpc>
              <a:buFont typeface="Arial"/>
              <a:buChar char="•"/>
            </a:pPr>
            <a:r>
              <a:rPr lang="en-US" sz="3599" spc="-71">
                <a:solidFill>
                  <a:srgbClr val="000B5D"/>
                </a:solidFill>
                <a:latin typeface="Rokkitt Medium"/>
              </a:rPr>
              <a:t>Boundary of system</a:t>
            </a:r>
          </a:p>
          <a:p>
            <a:pPr algn="just">
              <a:lnSpc>
                <a:spcPts val="50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1818284">
            <a:off x="17643071" y="-1462163"/>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18284">
            <a:off x="15772142" y="-1462163"/>
            <a:ext cx="3194203" cy="16029749"/>
            <a:chOff x="0" y="0"/>
            <a:chExt cx="841272" cy="4221827"/>
          </a:xfrm>
        </p:grpSpPr>
        <p:sp>
          <p:nvSpPr>
            <p:cNvPr name="Freeform 7" id="7"/>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solidFill>
              <a:srgbClr val="004AAD"/>
            </a:solidFill>
          </p:spPr>
        </p:sp>
        <p:sp>
          <p:nvSpPr>
            <p:cNvPr name="TextBox 8" id="8"/>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798472" y="-3815133"/>
            <a:ext cx="274711" cy="11053763"/>
            <a:chOff x="0" y="0"/>
            <a:chExt cx="72352" cy="2911279"/>
          </a:xfrm>
        </p:grpSpPr>
        <p:sp>
          <p:nvSpPr>
            <p:cNvPr name="Freeform 10" id="10"/>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1" id="11"/>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1596475" y="6710534"/>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74821" y="810585"/>
            <a:ext cx="16861007" cy="8665831"/>
            <a:chOff x="0" y="0"/>
            <a:chExt cx="5682199" cy="2920406"/>
          </a:xfrm>
        </p:grpSpPr>
        <p:sp>
          <p:nvSpPr>
            <p:cNvPr name="Freeform 16" id="16"/>
            <p:cNvSpPr/>
            <p:nvPr/>
          </p:nvSpPr>
          <p:spPr>
            <a:xfrm flipH="false" flipV="false" rot="0">
              <a:off x="0" y="0"/>
              <a:ext cx="5682200" cy="2920406"/>
            </a:xfrm>
            <a:custGeom>
              <a:avLst/>
              <a:gdLst/>
              <a:ahLst/>
              <a:cxnLst/>
              <a:rect r="r" b="b" t="t" l="l"/>
              <a:pathLst>
                <a:path h="2920406" w="5682200">
                  <a:moveTo>
                    <a:pt x="11479" y="0"/>
                  </a:moveTo>
                  <a:lnTo>
                    <a:pt x="5670721" y="0"/>
                  </a:lnTo>
                  <a:cubicBezTo>
                    <a:pt x="5677060" y="0"/>
                    <a:pt x="5682200" y="5139"/>
                    <a:pt x="5682200" y="11479"/>
                  </a:cubicBezTo>
                  <a:lnTo>
                    <a:pt x="5682200" y="2908927"/>
                  </a:lnTo>
                  <a:cubicBezTo>
                    <a:pt x="5682200" y="2911971"/>
                    <a:pt x="5680990" y="2914891"/>
                    <a:pt x="5678837" y="2917043"/>
                  </a:cubicBezTo>
                  <a:cubicBezTo>
                    <a:pt x="5676685" y="2919196"/>
                    <a:pt x="5673765" y="2920406"/>
                    <a:pt x="5670721" y="2920406"/>
                  </a:cubicBezTo>
                  <a:lnTo>
                    <a:pt x="11479" y="2920406"/>
                  </a:lnTo>
                  <a:cubicBezTo>
                    <a:pt x="8435" y="2920406"/>
                    <a:pt x="5515" y="2919196"/>
                    <a:pt x="3362" y="2917043"/>
                  </a:cubicBezTo>
                  <a:cubicBezTo>
                    <a:pt x="1209" y="2914891"/>
                    <a:pt x="0" y="2911971"/>
                    <a:pt x="0" y="2908927"/>
                  </a:cubicBezTo>
                  <a:lnTo>
                    <a:pt x="0" y="11479"/>
                  </a:lnTo>
                  <a:cubicBezTo>
                    <a:pt x="0" y="8435"/>
                    <a:pt x="1209" y="5515"/>
                    <a:pt x="3362" y="3362"/>
                  </a:cubicBezTo>
                  <a:cubicBezTo>
                    <a:pt x="5515" y="1209"/>
                    <a:pt x="8435" y="0"/>
                    <a:pt x="11479" y="0"/>
                  </a:cubicBezTo>
                  <a:close/>
                </a:path>
              </a:pathLst>
            </a:custGeom>
            <a:solidFill>
              <a:srgbClr val="FDFDFD"/>
            </a:solidFill>
            <a:ln w="38100" cap="rnd">
              <a:solidFill>
                <a:srgbClr val="000B5D"/>
              </a:solidFill>
              <a:prstDash val="solid"/>
              <a:round/>
            </a:ln>
          </p:spPr>
        </p:sp>
        <p:sp>
          <p:nvSpPr>
            <p:cNvPr name="TextBox 17" id="17"/>
            <p:cNvSpPr txBox="true"/>
            <p:nvPr/>
          </p:nvSpPr>
          <p:spPr>
            <a:xfrm>
              <a:off x="0" y="-38100"/>
              <a:ext cx="5682199" cy="29585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1582032" y="1905476"/>
            <a:ext cx="15846586" cy="6380797"/>
          </a:xfrm>
          <a:prstGeom prst="rect">
            <a:avLst/>
          </a:prstGeom>
        </p:spPr>
        <p:txBody>
          <a:bodyPr anchor="t" rtlCol="false" tIns="0" lIns="0" bIns="0" rIns="0">
            <a:spAutoFit/>
          </a:bodyPr>
          <a:lstStyle/>
          <a:p>
            <a:pPr algn="just">
              <a:lnSpc>
                <a:spcPts val="6352"/>
              </a:lnSpc>
            </a:pPr>
            <a:r>
              <a:rPr lang="en-US" sz="4537" spc="-90">
                <a:solidFill>
                  <a:srgbClr val="000B5D"/>
                </a:solidFill>
                <a:latin typeface="Rokkitt Medium"/>
              </a:rPr>
              <a:t>Use case diagram thường được sử dụng ở giai đoạn đầu của quá trình phát triển phần mềm cho các mục đích sau:</a:t>
            </a:r>
          </a:p>
          <a:p>
            <a:pPr algn="just" marL="979648" indent="-489824" lvl="1">
              <a:lnSpc>
                <a:spcPts val="6352"/>
              </a:lnSpc>
              <a:buFont typeface="Arial"/>
              <a:buChar char="•"/>
            </a:pPr>
            <a:r>
              <a:rPr lang="en-US" sz="4537" spc="-90">
                <a:solidFill>
                  <a:srgbClr val="000B5D"/>
                </a:solidFill>
                <a:latin typeface="Rokkitt Medium"/>
              </a:rPr>
              <a:t>Xác định ngữ cảnh của một hệ thống</a:t>
            </a:r>
          </a:p>
          <a:p>
            <a:pPr algn="just" marL="979648" indent="-489824" lvl="1">
              <a:lnSpc>
                <a:spcPts val="6352"/>
              </a:lnSpc>
              <a:buFont typeface="Arial"/>
              <a:buChar char="•"/>
            </a:pPr>
            <a:r>
              <a:rPr lang="en-US" sz="4537" spc="-90">
                <a:solidFill>
                  <a:srgbClr val="000B5D"/>
                </a:solidFill>
                <a:latin typeface="Rokkitt Medium"/>
              </a:rPr>
              <a:t>Thu thập yêu cầu của một hệ thống</a:t>
            </a:r>
          </a:p>
          <a:p>
            <a:pPr algn="just" marL="979648" indent="-489824" lvl="1">
              <a:lnSpc>
                <a:spcPts val="6352"/>
              </a:lnSpc>
              <a:buFont typeface="Arial"/>
              <a:buChar char="•"/>
            </a:pPr>
            <a:r>
              <a:rPr lang="en-US" sz="4537" spc="-90">
                <a:solidFill>
                  <a:srgbClr val="000B5D"/>
                </a:solidFill>
                <a:latin typeface="Rokkitt Medium"/>
              </a:rPr>
              <a:t>Xác thực kiến trúc hệ thống</a:t>
            </a:r>
          </a:p>
          <a:p>
            <a:pPr algn="just" marL="979648" indent="-489824" lvl="1">
              <a:lnSpc>
                <a:spcPts val="6352"/>
              </a:lnSpc>
              <a:buFont typeface="Arial"/>
              <a:buChar char="•"/>
            </a:pPr>
            <a:r>
              <a:rPr lang="en-US" sz="4537" spc="-90">
                <a:solidFill>
                  <a:srgbClr val="000B5D"/>
                </a:solidFill>
                <a:latin typeface="Rokkitt Medium"/>
              </a:rPr>
              <a:t>Hướng dẫn thực hiện và tạo ra các ca kiểm thử</a:t>
            </a:r>
          </a:p>
          <a:p>
            <a:pPr algn="just" marL="979648" indent="-489824" lvl="1">
              <a:lnSpc>
                <a:spcPts val="6352"/>
              </a:lnSpc>
              <a:buFont typeface="Arial"/>
              <a:buChar char="•"/>
            </a:pPr>
            <a:r>
              <a:rPr lang="en-US" sz="4537" spc="-90">
                <a:solidFill>
                  <a:srgbClr val="000B5D"/>
                </a:solidFill>
                <a:latin typeface="Rokkitt Medium"/>
              </a:rPr>
              <a:t>Phát triển bởi các nhà phân tích và các chuyên gia</a:t>
            </a:r>
          </a:p>
          <a:p>
            <a:pPr algn="just">
              <a:lnSpc>
                <a:spcPts val="6352"/>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259495" y="2017050"/>
            <a:ext cx="3806429" cy="2981325"/>
          </a:xfrm>
          <a:prstGeom prst="rect">
            <a:avLst/>
          </a:prstGeom>
        </p:spPr>
        <p:txBody>
          <a:bodyPr anchor="t" rtlCol="false" tIns="0" lIns="0" bIns="0" rIns="0">
            <a:spAutoFit/>
          </a:bodyPr>
          <a:lstStyle/>
          <a:p>
            <a:pPr algn="just">
              <a:lnSpc>
                <a:spcPts val="5854"/>
              </a:lnSpc>
            </a:pPr>
            <a:r>
              <a:rPr lang="en-US" sz="4878">
                <a:solidFill>
                  <a:srgbClr val="000B5D"/>
                </a:solidFill>
                <a:latin typeface="Rokkitt Medium"/>
              </a:rPr>
              <a:t>1.2.1 Use case</a:t>
            </a:r>
          </a:p>
          <a:p>
            <a:pPr algn="just">
              <a:lnSpc>
                <a:spcPts val="5854"/>
              </a:lnSpc>
            </a:pPr>
          </a:p>
          <a:p>
            <a:pPr algn="just">
              <a:lnSpc>
                <a:spcPts val="5854"/>
              </a:lnSpc>
            </a:pPr>
          </a:p>
          <a:p>
            <a:pPr algn="just">
              <a:lnSpc>
                <a:spcPts val="5854"/>
              </a:lnSpc>
            </a:pPr>
          </a:p>
        </p:txBody>
      </p:sp>
      <p:grpSp>
        <p:nvGrpSpPr>
          <p:cNvPr name="Group 3" id="3"/>
          <p:cNvGrpSpPr/>
          <p:nvPr/>
        </p:nvGrpSpPr>
        <p:grpSpPr>
          <a:xfrm rot="0">
            <a:off x="-2498573" y="9010697"/>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 id="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2228904" y="9654243"/>
            <a:ext cx="8377487" cy="2964361"/>
            <a:chOff x="0" y="0"/>
            <a:chExt cx="1974009" cy="698500"/>
          </a:xfrm>
        </p:grpSpPr>
        <p:sp>
          <p:nvSpPr>
            <p:cNvPr name="Freeform 7" id="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8" id="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9" id="9"/>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của Use case diagram</a:t>
            </a:r>
          </a:p>
        </p:txBody>
      </p:sp>
      <p:sp>
        <p:nvSpPr>
          <p:cNvPr name="TextBox 10" id="10"/>
          <p:cNvSpPr txBox="true"/>
          <p:nvPr/>
        </p:nvSpPr>
        <p:spPr>
          <a:xfrm rot="0">
            <a:off x="1220707" y="2964200"/>
            <a:ext cx="15846586" cy="6690042"/>
          </a:xfrm>
          <a:prstGeom prst="rect">
            <a:avLst/>
          </a:prstGeom>
        </p:spPr>
        <p:txBody>
          <a:bodyPr anchor="t" rtlCol="false" tIns="0" lIns="0" bIns="0" rIns="0">
            <a:spAutoFit/>
          </a:bodyPr>
          <a:lstStyle/>
          <a:p>
            <a:pPr algn="just">
              <a:lnSpc>
                <a:spcPts val="6632"/>
              </a:lnSpc>
            </a:pPr>
            <a:r>
              <a:rPr lang="en-US" sz="4737" spc="-94">
                <a:solidFill>
                  <a:srgbClr val="000B5D"/>
                </a:solidFill>
                <a:latin typeface="Rokkitt"/>
              </a:rPr>
              <a:t>Mục đích:</a:t>
            </a:r>
          </a:p>
          <a:p>
            <a:pPr algn="just" marL="1022827" indent="-511413" lvl="1">
              <a:lnSpc>
                <a:spcPts val="6632"/>
              </a:lnSpc>
              <a:buFont typeface="Arial"/>
              <a:buChar char="•"/>
            </a:pPr>
            <a:r>
              <a:rPr lang="en-US" sz="4737" spc="-94">
                <a:solidFill>
                  <a:srgbClr val="000B5D"/>
                </a:solidFill>
                <a:latin typeface="Rokkitt"/>
              </a:rPr>
              <a:t>Hiểu rõ các yêu cầu và đặc điểm của hệ thống.</a:t>
            </a:r>
          </a:p>
          <a:p>
            <a:pPr algn="just" marL="1022827" indent="-511413" lvl="1">
              <a:lnSpc>
                <a:spcPts val="6632"/>
              </a:lnSpc>
              <a:buFont typeface="Arial"/>
              <a:buChar char="•"/>
            </a:pPr>
            <a:r>
              <a:rPr lang="en-US" sz="4737" spc="-94">
                <a:solidFill>
                  <a:srgbClr val="000B5D"/>
                </a:solidFill>
                <a:latin typeface="Rokkitt"/>
              </a:rPr>
              <a:t>Xác định các hành vi và kịch bản sử dụng của người dùng.</a:t>
            </a:r>
          </a:p>
          <a:p>
            <a:pPr algn="just" marL="1022827" indent="-511413" lvl="1">
              <a:lnSpc>
                <a:spcPts val="6632"/>
              </a:lnSpc>
              <a:buFont typeface="Arial"/>
              <a:buChar char="•"/>
            </a:pPr>
            <a:r>
              <a:rPr lang="en-US" sz="4737" spc="-94">
                <a:solidFill>
                  <a:srgbClr val="000B5D"/>
                </a:solidFill>
                <a:latin typeface="Rokkitt"/>
              </a:rPr>
              <a:t>Xác định các yếu tố quan trọng trong việc p</a:t>
            </a:r>
            <a:r>
              <a:rPr lang="en-US" sz="4737" spc="-94">
                <a:solidFill>
                  <a:srgbClr val="000B5D"/>
                </a:solidFill>
                <a:latin typeface="Rokkitt"/>
              </a:rPr>
              <a:t>hát triển phần mềm.</a:t>
            </a:r>
          </a:p>
          <a:p>
            <a:pPr algn="just" marL="1022827" indent="-511413" lvl="1">
              <a:lnSpc>
                <a:spcPts val="6632"/>
              </a:lnSpc>
              <a:buFont typeface="Arial"/>
              <a:buChar char="•"/>
            </a:pPr>
            <a:r>
              <a:rPr lang="en-US" sz="4737" spc="-94">
                <a:solidFill>
                  <a:srgbClr val="000B5D"/>
                </a:solidFill>
                <a:latin typeface="Rokkitt"/>
              </a:rPr>
              <a:t>Cung cấp một cách tiếp cận hợp lý để phân tích và mô tả các tác động của hệ thống.</a:t>
            </a:r>
          </a:p>
          <a:p>
            <a:pPr algn="just">
              <a:lnSpc>
                <a:spcPts val="6632"/>
              </a:lnSpc>
            </a:pPr>
          </a:p>
        </p:txBody>
      </p:sp>
      <p:grpSp>
        <p:nvGrpSpPr>
          <p:cNvPr name="Group 11" id="11"/>
          <p:cNvGrpSpPr/>
          <p:nvPr/>
        </p:nvGrpSpPr>
        <p:grpSpPr>
          <a:xfrm rot="0">
            <a:off x="14234417" y="-1711588"/>
            <a:ext cx="4185210" cy="2172476"/>
            <a:chOff x="0" y="0"/>
            <a:chExt cx="1345639" cy="698500"/>
          </a:xfrm>
        </p:grpSpPr>
        <p:sp>
          <p:nvSpPr>
            <p:cNvPr name="Freeform 12" id="1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3" id="1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6327022" y="-286442"/>
            <a:ext cx="2511232" cy="1494660"/>
            <a:chOff x="0" y="0"/>
            <a:chExt cx="1173575" cy="698500"/>
          </a:xfrm>
        </p:grpSpPr>
        <p:sp>
          <p:nvSpPr>
            <p:cNvPr name="Freeform 15" id="15"/>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6" id="16"/>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412714" y="2162175"/>
            <a:ext cx="3806429" cy="2981325"/>
          </a:xfrm>
          <a:prstGeom prst="rect">
            <a:avLst/>
          </a:prstGeom>
        </p:spPr>
        <p:txBody>
          <a:bodyPr anchor="t" rtlCol="false" tIns="0" lIns="0" bIns="0" rIns="0">
            <a:spAutoFit/>
          </a:bodyPr>
          <a:lstStyle/>
          <a:p>
            <a:pPr algn="just">
              <a:lnSpc>
                <a:spcPts val="5854"/>
              </a:lnSpc>
            </a:pPr>
            <a:r>
              <a:rPr lang="en-US" sz="4878">
                <a:solidFill>
                  <a:srgbClr val="000B5D"/>
                </a:solidFill>
                <a:latin typeface="Rokkitt Medium"/>
              </a:rPr>
              <a:t>1.2.1 Use case</a:t>
            </a:r>
          </a:p>
          <a:p>
            <a:pPr algn="just">
              <a:lnSpc>
                <a:spcPts val="5854"/>
              </a:lnSpc>
            </a:pPr>
          </a:p>
          <a:p>
            <a:pPr algn="just">
              <a:lnSpc>
                <a:spcPts val="5854"/>
              </a:lnSpc>
            </a:pPr>
          </a:p>
          <a:p>
            <a:pPr algn="just">
              <a:lnSpc>
                <a:spcPts val="5854"/>
              </a:lnSpc>
            </a:pPr>
          </a:p>
        </p:txBody>
      </p:sp>
      <p:grpSp>
        <p:nvGrpSpPr>
          <p:cNvPr name="Group 3" id="3"/>
          <p:cNvGrpSpPr/>
          <p:nvPr/>
        </p:nvGrpSpPr>
        <p:grpSpPr>
          <a:xfrm rot="0">
            <a:off x="-2498573" y="9010697"/>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 id="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2228904" y="9654243"/>
            <a:ext cx="8377487" cy="2964361"/>
            <a:chOff x="0" y="0"/>
            <a:chExt cx="1974009" cy="698500"/>
          </a:xfrm>
        </p:grpSpPr>
        <p:sp>
          <p:nvSpPr>
            <p:cNvPr name="Freeform 7" id="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8" id="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9" id="9"/>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của Use case diagram</a:t>
            </a: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16" id="16"/>
          <p:cNvSpPr txBox="true"/>
          <p:nvPr/>
        </p:nvSpPr>
        <p:spPr>
          <a:xfrm rot="0">
            <a:off x="1412714" y="3407700"/>
            <a:ext cx="15846586" cy="4175442"/>
          </a:xfrm>
          <a:prstGeom prst="rect">
            <a:avLst/>
          </a:prstGeom>
        </p:spPr>
        <p:txBody>
          <a:bodyPr anchor="t" rtlCol="false" tIns="0" lIns="0" bIns="0" rIns="0">
            <a:spAutoFit/>
          </a:bodyPr>
          <a:lstStyle/>
          <a:p>
            <a:pPr algn="just">
              <a:lnSpc>
                <a:spcPts val="6632"/>
              </a:lnSpc>
            </a:pPr>
            <a:r>
              <a:rPr lang="en-US" sz="4737" spc="-94">
                <a:solidFill>
                  <a:srgbClr val="000B5D"/>
                </a:solidFill>
                <a:latin typeface="Rokkitt"/>
              </a:rPr>
              <a:t>Cấu trúc cơ bản của một Use Case bao gồm các thành phần sau:</a:t>
            </a:r>
          </a:p>
          <a:p>
            <a:pPr algn="just" marL="1022827" indent="-511413" lvl="1">
              <a:lnSpc>
                <a:spcPts val="6632"/>
              </a:lnSpc>
              <a:buFont typeface="Arial"/>
              <a:buChar char="•"/>
            </a:pPr>
            <a:r>
              <a:rPr lang="en-US" sz="4737" spc="-94">
                <a:solidFill>
                  <a:srgbClr val="000B5D"/>
                </a:solidFill>
                <a:latin typeface="Rokkitt"/>
              </a:rPr>
              <a:t>Tên Use Case</a:t>
            </a:r>
          </a:p>
          <a:p>
            <a:pPr algn="just" marL="1022827" indent="-511413" lvl="1">
              <a:lnSpc>
                <a:spcPts val="6632"/>
              </a:lnSpc>
              <a:buFont typeface="Arial"/>
              <a:buChar char="•"/>
            </a:pPr>
            <a:r>
              <a:rPr lang="en-US" sz="4737" spc="-94">
                <a:solidFill>
                  <a:srgbClr val="000B5D"/>
                </a:solidFill>
                <a:latin typeface="Rokkitt"/>
              </a:rPr>
              <a:t>Mô tả</a:t>
            </a:r>
          </a:p>
          <a:p>
            <a:pPr algn="just" marL="1022827" indent="-511413" lvl="1">
              <a:lnSpc>
                <a:spcPts val="6632"/>
              </a:lnSpc>
              <a:buFont typeface="Arial"/>
              <a:buChar char="•"/>
            </a:pPr>
            <a:r>
              <a:rPr lang="en-US" sz="4737" spc="-94">
                <a:solidFill>
                  <a:srgbClr val="000B5D"/>
                </a:solidFill>
                <a:latin typeface="Rokkitt"/>
              </a:rPr>
              <a:t>Tác nhân</a:t>
            </a:r>
          </a:p>
          <a:p>
            <a:pPr algn="just">
              <a:lnSpc>
                <a:spcPts val="6632"/>
              </a:lnSpc>
            </a:pPr>
          </a:p>
        </p:txBody>
      </p:sp>
      <p:sp>
        <p:nvSpPr>
          <p:cNvPr name="TextBox 17" id="17"/>
          <p:cNvSpPr txBox="true"/>
          <p:nvPr/>
        </p:nvSpPr>
        <p:spPr>
          <a:xfrm rot="0">
            <a:off x="9659345" y="3407700"/>
            <a:ext cx="15846586" cy="5013642"/>
          </a:xfrm>
          <a:prstGeom prst="rect">
            <a:avLst/>
          </a:prstGeom>
        </p:spPr>
        <p:txBody>
          <a:bodyPr anchor="t" rtlCol="false" tIns="0" lIns="0" bIns="0" rIns="0">
            <a:spAutoFit/>
          </a:bodyPr>
          <a:lstStyle/>
          <a:p>
            <a:pPr algn="just">
              <a:lnSpc>
                <a:spcPts val="6632"/>
              </a:lnSpc>
            </a:pPr>
          </a:p>
          <a:p>
            <a:pPr algn="just" marL="1022827" indent="-511413" lvl="1">
              <a:lnSpc>
                <a:spcPts val="6632"/>
              </a:lnSpc>
              <a:buFont typeface="Arial"/>
              <a:buChar char="•"/>
            </a:pPr>
            <a:r>
              <a:rPr lang="en-US" sz="4737" spc="-94">
                <a:solidFill>
                  <a:srgbClr val="000B5D"/>
                </a:solidFill>
                <a:latin typeface="Rokkitt"/>
              </a:rPr>
              <a:t>Tiền điều kiện</a:t>
            </a:r>
          </a:p>
          <a:p>
            <a:pPr algn="just" marL="1022827" indent="-511413" lvl="1">
              <a:lnSpc>
                <a:spcPts val="6632"/>
              </a:lnSpc>
              <a:buFont typeface="Arial"/>
              <a:buChar char="•"/>
            </a:pPr>
            <a:r>
              <a:rPr lang="en-US" sz="4737" spc="-94">
                <a:solidFill>
                  <a:srgbClr val="000B5D"/>
                </a:solidFill>
                <a:latin typeface="Rokkitt"/>
              </a:rPr>
              <a:t>Hậu điều kiện</a:t>
            </a:r>
            <a:r>
              <a:rPr lang="en-US" sz="4737" spc="-94">
                <a:solidFill>
                  <a:srgbClr val="000B5D"/>
                </a:solidFill>
                <a:latin typeface="Rokkitt"/>
              </a:rPr>
              <a:t> </a:t>
            </a:r>
          </a:p>
          <a:p>
            <a:pPr algn="just" marL="1022827" indent="-511413" lvl="1">
              <a:lnSpc>
                <a:spcPts val="6632"/>
              </a:lnSpc>
              <a:buFont typeface="Arial"/>
              <a:buChar char="•"/>
            </a:pPr>
            <a:r>
              <a:rPr lang="en-US" sz="4737" spc="-94">
                <a:solidFill>
                  <a:srgbClr val="000B5D"/>
                </a:solidFill>
                <a:latin typeface="Rokkitt"/>
              </a:rPr>
              <a:t>Luồng chính </a:t>
            </a:r>
          </a:p>
          <a:p>
            <a:pPr algn="just" marL="1022827" indent="-511413" lvl="1">
              <a:lnSpc>
                <a:spcPts val="6632"/>
              </a:lnSpc>
              <a:buFont typeface="Arial"/>
              <a:buChar char="•"/>
            </a:pPr>
            <a:r>
              <a:rPr lang="en-US" sz="4737" spc="-94">
                <a:solidFill>
                  <a:srgbClr val="000B5D"/>
                </a:solidFill>
                <a:latin typeface="Rokkitt"/>
              </a:rPr>
              <a:t>Luồng thay thế </a:t>
            </a:r>
          </a:p>
          <a:p>
            <a:pPr algn="just">
              <a:lnSpc>
                <a:spcPts val="6632"/>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259495" y="2017050"/>
            <a:ext cx="3806429" cy="2981325"/>
          </a:xfrm>
          <a:prstGeom prst="rect">
            <a:avLst/>
          </a:prstGeom>
        </p:spPr>
        <p:txBody>
          <a:bodyPr anchor="t" rtlCol="false" tIns="0" lIns="0" bIns="0" rIns="0">
            <a:spAutoFit/>
          </a:bodyPr>
          <a:lstStyle/>
          <a:p>
            <a:pPr algn="just">
              <a:lnSpc>
                <a:spcPts val="5854"/>
              </a:lnSpc>
            </a:pPr>
            <a:r>
              <a:rPr lang="en-US" sz="4878">
                <a:solidFill>
                  <a:srgbClr val="000B5D"/>
                </a:solidFill>
                <a:latin typeface="Rokkitt Medium"/>
              </a:rPr>
              <a:t>1.2.2 Actor</a:t>
            </a:r>
          </a:p>
          <a:p>
            <a:pPr algn="just">
              <a:lnSpc>
                <a:spcPts val="5854"/>
              </a:lnSpc>
            </a:pPr>
          </a:p>
          <a:p>
            <a:pPr algn="just">
              <a:lnSpc>
                <a:spcPts val="5854"/>
              </a:lnSpc>
            </a:pPr>
          </a:p>
          <a:p>
            <a:pPr algn="just">
              <a:lnSpc>
                <a:spcPts val="5854"/>
              </a:lnSpc>
            </a:pPr>
          </a:p>
        </p:txBody>
      </p:sp>
      <p:grpSp>
        <p:nvGrpSpPr>
          <p:cNvPr name="Group 3" id="3"/>
          <p:cNvGrpSpPr/>
          <p:nvPr/>
        </p:nvGrpSpPr>
        <p:grpSpPr>
          <a:xfrm rot="0">
            <a:off x="-2498573" y="9010697"/>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 id="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2228904" y="9654243"/>
            <a:ext cx="8377487" cy="2964361"/>
            <a:chOff x="0" y="0"/>
            <a:chExt cx="1974009" cy="698500"/>
          </a:xfrm>
        </p:grpSpPr>
        <p:sp>
          <p:nvSpPr>
            <p:cNvPr name="Freeform 7" id="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8" id="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9" id="9"/>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của Use case diagram</a:t>
            </a:r>
          </a:p>
        </p:txBody>
      </p:sp>
      <p:sp>
        <p:nvSpPr>
          <p:cNvPr name="TextBox 10" id="10"/>
          <p:cNvSpPr txBox="true"/>
          <p:nvPr/>
        </p:nvSpPr>
        <p:spPr>
          <a:xfrm rot="0">
            <a:off x="1259495" y="2964200"/>
            <a:ext cx="15846586" cy="6690042"/>
          </a:xfrm>
          <a:prstGeom prst="rect">
            <a:avLst/>
          </a:prstGeom>
        </p:spPr>
        <p:txBody>
          <a:bodyPr anchor="t" rtlCol="false" tIns="0" lIns="0" bIns="0" rIns="0">
            <a:spAutoFit/>
          </a:bodyPr>
          <a:lstStyle/>
          <a:p>
            <a:pPr algn="just" marL="1022827" indent="-511413" lvl="1">
              <a:lnSpc>
                <a:spcPts val="6632"/>
              </a:lnSpc>
              <a:buFont typeface="Arial"/>
              <a:buChar char="•"/>
            </a:pPr>
            <a:r>
              <a:rPr lang="en-US" sz="4737" spc="-94">
                <a:solidFill>
                  <a:srgbClr val="000B5D"/>
                </a:solidFill>
                <a:latin typeface="Rokkitt"/>
              </a:rPr>
              <a:t>Tương tác trực tiếp với các chức năng của hệ thống</a:t>
            </a:r>
          </a:p>
          <a:p>
            <a:pPr algn="just" marL="1022827" indent="-511413" lvl="1">
              <a:lnSpc>
                <a:spcPts val="6632"/>
              </a:lnSpc>
              <a:buFont typeface="Arial"/>
              <a:buChar char="•"/>
            </a:pPr>
            <a:r>
              <a:rPr lang="en-US" sz="4737" spc="-94">
                <a:solidFill>
                  <a:srgbClr val="000B5D"/>
                </a:solidFill>
                <a:latin typeface="Rokkitt"/>
              </a:rPr>
              <a:t>Tên của Actor là một danh từ để mô tả rõ vai trò, chức năng của nó trong hệ thống.</a:t>
            </a:r>
          </a:p>
          <a:p>
            <a:pPr algn="just" marL="1022827" indent="-511413" lvl="1">
              <a:lnSpc>
                <a:spcPts val="6632"/>
              </a:lnSpc>
              <a:buFont typeface="Arial"/>
              <a:buChar char="•"/>
            </a:pPr>
            <a:r>
              <a:rPr lang="en-US" sz="4737" spc="-94">
                <a:solidFill>
                  <a:srgbClr val="000B5D"/>
                </a:solidFill>
                <a:latin typeface="Rokkitt"/>
              </a:rPr>
              <a:t>Actor đại diện cho các vai trò hoặc nhóm người trong hoạt động kinh doanh.</a:t>
            </a:r>
          </a:p>
          <a:p>
            <a:pPr algn="just" marL="1022827" indent="-511413" lvl="1">
              <a:lnSpc>
                <a:spcPts val="6632"/>
              </a:lnSpc>
              <a:buFont typeface="Arial"/>
              <a:buChar char="•"/>
            </a:pPr>
            <a:r>
              <a:rPr lang="en-US" sz="4737" spc="-94">
                <a:solidFill>
                  <a:srgbClr val="000B5D"/>
                </a:solidFill>
                <a:latin typeface="Rokkitt"/>
              </a:rPr>
              <a:t>Actor là người kích </a:t>
            </a:r>
            <a:r>
              <a:rPr lang="en-US" sz="4737" spc="-94">
                <a:solidFill>
                  <a:srgbClr val="000B5D"/>
                </a:solidFill>
                <a:latin typeface="Rokkitt"/>
              </a:rPr>
              <a:t>hoạt các Use case bằng cách thực hiện các hành động cụ thể.</a:t>
            </a:r>
          </a:p>
          <a:p>
            <a:pPr algn="just">
              <a:lnSpc>
                <a:spcPts val="6632"/>
              </a:lnSpc>
            </a:pPr>
          </a:p>
        </p:txBody>
      </p:sp>
      <p:grpSp>
        <p:nvGrpSpPr>
          <p:cNvPr name="Group 11" id="11"/>
          <p:cNvGrpSpPr/>
          <p:nvPr/>
        </p:nvGrpSpPr>
        <p:grpSpPr>
          <a:xfrm rot="0">
            <a:off x="14234417" y="-1711588"/>
            <a:ext cx="4185210" cy="2172476"/>
            <a:chOff x="0" y="0"/>
            <a:chExt cx="1345639" cy="698500"/>
          </a:xfrm>
        </p:grpSpPr>
        <p:sp>
          <p:nvSpPr>
            <p:cNvPr name="Freeform 12" id="1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3" id="1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6327022" y="-286442"/>
            <a:ext cx="2511232" cy="1494660"/>
            <a:chOff x="0" y="0"/>
            <a:chExt cx="1173575" cy="698500"/>
          </a:xfrm>
        </p:grpSpPr>
        <p:sp>
          <p:nvSpPr>
            <p:cNvPr name="Freeform 15" id="15"/>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6" id="16"/>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259495" y="2017050"/>
            <a:ext cx="6585171" cy="2981325"/>
          </a:xfrm>
          <a:prstGeom prst="rect">
            <a:avLst/>
          </a:prstGeom>
        </p:spPr>
        <p:txBody>
          <a:bodyPr anchor="t" rtlCol="false" tIns="0" lIns="0" bIns="0" rIns="0">
            <a:spAutoFit/>
          </a:bodyPr>
          <a:lstStyle/>
          <a:p>
            <a:pPr algn="just">
              <a:lnSpc>
                <a:spcPts val="5854"/>
              </a:lnSpc>
            </a:pPr>
            <a:r>
              <a:rPr lang="en-US" sz="4878">
                <a:solidFill>
                  <a:srgbClr val="000B5D"/>
                </a:solidFill>
                <a:latin typeface="Rokkitt Medium"/>
              </a:rPr>
              <a:t>1.2.3 Communication link</a:t>
            </a:r>
          </a:p>
          <a:p>
            <a:pPr algn="just">
              <a:lnSpc>
                <a:spcPts val="5854"/>
              </a:lnSpc>
            </a:pPr>
          </a:p>
          <a:p>
            <a:pPr algn="just">
              <a:lnSpc>
                <a:spcPts val="5854"/>
              </a:lnSpc>
            </a:pPr>
          </a:p>
          <a:p>
            <a:pPr algn="just">
              <a:lnSpc>
                <a:spcPts val="5854"/>
              </a:lnSpc>
            </a:pPr>
          </a:p>
        </p:txBody>
      </p:sp>
      <p:grpSp>
        <p:nvGrpSpPr>
          <p:cNvPr name="Group 3" id="3"/>
          <p:cNvGrpSpPr/>
          <p:nvPr/>
        </p:nvGrpSpPr>
        <p:grpSpPr>
          <a:xfrm rot="0">
            <a:off x="-2498573" y="9010697"/>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 id="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2228904" y="9654243"/>
            <a:ext cx="8377487" cy="2964361"/>
            <a:chOff x="0" y="0"/>
            <a:chExt cx="1974009" cy="698500"/>
          </a:xfrm>
        </p:grpSpPr>
        <p:sp>
          <p:nvSpPr>
            <p:cNvPr name="Freeform 7" id="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8" id="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9" id="9"/>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của Use case diagram</a:t>
            </a:r>
          </a:p>
        </p:txBody>
      </p:sp>
      <p:sp>
        <p:nvSpPr>
          <p:cNvPr name="TextBox 10" id="10"/>
          <p:cNvSpPr txBox="true"/>
          <p:nvPr/>
        </p:nvSpPr>
        <p:spPr>
          <a:xfrm rot="0">
            <a:off x="1220707" y="2964200"/>
            <a:ext cx="15846586" cy="5013642"/>
          </a:xfrm>
          <a:prstGeom prst="rect">
            <a:avLst/>
          </a:prstGeom>
        </p:spPr>
        <p:txBody>
          <a:bodyPr anchor="t" rtlCol="false" tIns="0" lIns="0" bIns="0" rIns="0">
            <a:spAutoFit/>
          </a:bodyPr>
          <a:lstStyle/>
          <a:p>
            <a:pPr algn="just">
              <a:lnSpc>
                <a:spcPts val="6632"/>
              </a:lnSpc>
            </a:pPr>
            <a:r>
              <a:rPr lang="en-US" sz="4737" spc="-94">
                <a:solidFill>
                  <a:srgbClr val="000B5D"/>
                </a:solidFill>
                <a:latin typeface="Rokkitt"/>
              </a:rPr>
              <a:t>Một đường thẳng đại diện cho tương tác của một Actor với một Use case hoặc tương tác giữa các Use case. Gồm các loại:</a:t>
            </a:r>
          </a:p>
          <a:p>
            <a:pPr algn="just" marL="1022827" indent="-511413" lvl="1">
              <a:lnSpc>
                <a:spcPts val="6632"/>
              </a:lnSpc>
              <a:buFont typeface="Arial"/>
              <a:buChar char="•"/>
            </a:pPr>
            <a:r>
              <a:rPr lang="en-US" sz="4737" spc="-94">
                <a:solidFill>
                  <a:srgbClr val="000B5D"/>
                </a:solidFill>
                <a:latin typeface="Rokkitt"/>
              </a:rPr>
              <a:t>Liên kết (Associations)</a:t>
            </a:r>
          </a:p>
          <a:p>
            <a:pPr algn="just" marL="1022827" indent="-511413" lvl="1">
              <a:lnSpc>
                <a:spcPts val="6632"/>
              </a:lnSpc>
              <a:buFont typeface="Arial"/>
              <a:buChar char="•"/>
            </a:pPr>
            <a:r>
              <a:rPr lang="en-US" sz="4737" spc="-94">
                <a:solidFill>
                  <a:srgbClr val="000B5D"/>
                </a:solidFill>
                <a:latin typeface="Rokkitt"/>
              </a:rPr>
              <a:t>Kế thừa (Generalizations)</a:t>
            </a:r>
          </a:p>
          <a:p>
            <a:pPr algn="just" marL="1022827" indent="-511413" lvl="1">
              <a:lnSpc>
                <a:spcPts val="6632"/>
              </a:lnSpc>
              <a:buFont typeface="Arial"/>
              <a:buChar char="•"/>
            </a:pPr>
            <a:r>
              <a:rPr lang="en-US" sz="4737" spc="-94">
                <a:solidFill>
                  <a:srgbClr val="000B5D"/>
                </a:solidFill>
                <a:latin typeface="Rokkitt"/>
              </a:rPr>
              <a:t>Mở rộng (Extensions)</a:t>
            </a:r>
          </a:p>
          <a:p>
            <a:pPr algn="just" marL="1022827" indent="-511413" lvl="1">
              <a:lnSpc>
                <a:spcPts val="6632"/>
              </a:lnSpc>
              <a:buFont typeface="Arial"/>
              <a:buChar char="•"/>
            </a:pPr>
            <a:r>
              <a:rPr lang="en-US" sz="4737" spc="-94">
                <a:solidFill>
                  <a:srgbClr val="000B5D"/>
                </a:solidFill>
                <a:latin typeface="Rokkitt"/>
              </a:rPr>
              <a:t>Bao gồm (Inclusions)</a:t>
            </a:r>
          </a:p>
        </p:txBody>
      </p:sp>
      <p:grpSp>
        <p:nvGrpSpPr>
          <p:cNvPr name="Group 11" id="11"/>
          <p:cNvGrpSpPr/>
          <p:nvPr/>
        </p:nvGrpSpPr>
        <p:grpSpPr>
          <a:xfrm rot="0">
            <a:off x="14234417" y="-1711588"/>
            <a:ext cx="4185210" cy="2172476"/>
            <a:chOff x="0" y="0"/>
            <a:chExt cx="1345639" cy="698500"/>
          </a:xfrm>
        </p:grpSpPr>
        <p:sp>
          <p:nvSpPr>
            <p:cNvPr name="Freeform 12" id="1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3" id="1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6327022" y="-286442"/>
            <a:ext cx="2511232" cy="1494660"/>
            <a:chOff x="0" y="0"/>
            <a:chExt cx="1173575" cy="698500"/>
          </a:xfrm>
        </p:grpSpPr>
        <p:sp>
          <p:nvSpPr>
            <p:cNvPr name="Freeform 15" id="15"/>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6" id="16"/>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259495" y="2017050"/>
            <a:ext cx="7532113" cy="2981325"/>
          </a:xfrm>
          <a:prstGeom prst="rect">
            <a:avLst/>
          </a:prstGeom>
        </p:spPr>
        <p:txBody>
          <a:bodyPr anchor="t" rtlCol="false" tIns="0" lIns="0" bIns="0" rIns="0">
            <a:spAutoFit/>
          </a:bodyPr>
          <a:lstStyle/>
          <a:p>
            <a:pPr algn="just">
              <a:lnSpc>
                <a:spcPts val="5854"/>
              </a:lnSpc>
            </a:pPr>
            <a:r>
              <a:rPr lang="en-US" sz="4878">
                <a:solidFill>
                  <a:srgbClr val="000B5D"/>
                </a:solidFill>
                <a:latin typeface="Rokkitt Medium"/>
              </a:rPr>
              <a:t>1.2.4 Boundary of system</a:t>
            </a:r>
          </a:p>
          <a:p>
            <a:pPr algn="just">
              <a:lnSpc>
                <a:spcPts val="5854"/>
              </a:lnSpc>
            </a:pPr>
          </a:p>
          <a:p>
            <a:pPr algn="just">
              <a:lnSpc>
                <a:spcPts val="5854"/>
              </a:lnSpc>
            </a:pPr>
          </a:p>
          <a:p>
            <a:pPr algn="just">
              <a:lnSpc>
                <a:spcPts val="5854"/>
              </a:lnSpc>
            </a:pPr>
          </a:p>
        </p:txBody>
      </p:sp>
      <p:grpSp>
        <p:nvGrpSpPr>
          <p:cNvPr name="Group 3" id="3"/>
          <p:cNvGrpSpPr/>
          <p:nvPr/>
        </p:nvGrpSpPr>
        <p:grpSpPr>
          <a:xfrm rot="0">
            <a:off x="-2498573" y="9010697"/>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 id="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2228904" y="9654243"/>
            <a:ext cx="8377487" cy="2964361"/>
            <a:chOff x="0" y="0"/>
            <a:chExt cx="1974009" cy="698500"/>
          </a:xfrm>
        </p:grpSpPr>
        <p:sp>
          <p:nvSpPr>
            <p:cNvPr name="Freeform 7" id="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8" id="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9" id="9"/>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của Use case diagram</a:t>
            </a:r>
          </a:p>
        </p:txBody>
      </p:sp>
      <p:sp>
        <p:nvSpPr>
          <p:cNvPr name="TextBox 10" id="10"/>
          <p:cNvSpPr txBox="true"/>
          <p:nvPr/>
        </p:nvSpPr>
        <p:spPr>
          <a:xfrm rot="0">
            <a:off x="1259495" y="2964200"/>
            <a:ext cx="15846586" cy="6690042"/>
          </a:xfrm>
          <a:prstGeom prst="rect">
            <a:avLst/>
          </a:prstGeom>
        </p:spPr>
        <p:txBody>
          <a:bodyPr anchor="t" rtlCol="false" tIns="0" lIns="0" bIns="0" rIns="0">
            <a:spAutoFit/>
          </a:bodyPr>
          <a:lstStyle/>
          <a:p>
            <a:pPr algn="just">
              <a:lnSpc>
                <a:spcPts val="6632"/>
              </a:lnSpc>
            </a:pPr>
            <a:r>
              <a:rPr lang="en-US" sz="4737" spc="-94">
                <a:solidFill>
                  <a:srgbClr val="000B5D"/>
                </a:solidFill>
                <a:latin typeface="Rokkitt"/>
              </a:rPr>
              <a:t>Xác định phạm vi của hệ thống mà chúng ta đang thiết kế</a:t>
            </a:r>
          </a:p>
          <a:p>
            <a:pPr algn="just" marL="1022827" indent="-511413" lvl="1">
              <a:lnSpc>
                <a:spcPts val="6632"/>
              </a:lnSpc>
              <a:buFont typeface="Arial"/>
              <a:buChar char="•"/>
            </a:pPr>
            <a:r>
              <a:rPr lang="en-US" sz="4737" spc="-94">
                <a:solidFill>
                  <a:srgbClr val="000B5D"/>
                </a:solidFill>
                <a:latin typeface="Rokkitt"/>
              </a:rPr>
              <a:t>C</a:t>
            </a:r>
            <a:r>
              <a:rPr lang="en-US" sz="4737" spc="-94">
                <a:solidFill>
                  <a:srgbClr val="000B5D"/>
                </a:solidFill>
                <a:latin typeface="Rokkitt"/>
              </a:rPr>
              <a:t>ó thể là toàn bộ hệ thống như được xác định trong tài liệu yêu cầu.</a:t>
            </a:r>
          </a:p>
          <a:p>
            <a:pPr algn="just" marL="1022827" indent="-511413" lvl="1">
              <a:lnSpc>
                <a:spcPts val="6632"/>
              </a:lnSpc>
              <a:buFont typeface="Arial"/>
              <a:buChar char="•"/>
            </a:pPr>
            <a:r>
              <a:rPr lang="en-US" sz="4737" spc="-94">
                <a:solidFill>
                  <a:srgbClr val="000B5D"/>
                </a:solidFill>
                <a:latin typeface="Rokkitt"/>
              </a:rPr>
              <a:t>Đối với các hệ thống lớn và phức tạp, mỗi mô-đun có thể là một system boundary.</a:t>
            </a:r>
          </a:p>
          <a:p>
            <a:pPr algn="just" marL="1022827" indent="-511413" lvl="1">
              <a:lnSpc>
                <a:spcPts val="6632"/>
              </a:lnSpc>
              <a:buFont typeface="Arial"/>
              <a:buChar char="•"/>
            </a:pPr>
            <a:r>
              <a:rPr lang="en-US" sz="4737" spc="-94">
                <a:solidFill>
                  <a:srgbClr val="000B5D"/>
                </a:solidFill>
                <a:latin typeface="Rokkitt"/>
              </a:rPr>
              <a:t>Có thể hình thành boundary of system cho các trường hợp sử dụng cụ thể cho từng chức năng của hệ thống.</a:t>
            </a:r>
          </a:p>
          <a:p>
            <a:pPr algn="just">
              <a:lnSpc>
                <a:spcPts val="6632"/>
              </a:lnSpc>
            </a:pPr>
          </a:p>
        </p:txBody>
      </p:sp>
      <p:grpSp>
        <p:nvGrpSpPr>
          <p:cNvPr name="Group 11" id="11"/>
          <p:cNvGrpSpPr/>
          <p:nvPr/>
        </p:nvGrpSpPr>
        <p:grpSpPr>
          <a:xfrm rot="0">
            <a:off x="14234417" y="-1711588"/>
            <a:ext cx="4185210" cy="2172476"/>
            <a:chOff x="0" y="0"/>
            <a:chExt cx="1345639" cy="698500"/>
          </a:xfrm>
        </p:grpSpPr>
        <p:sp>
          <p:nvSpPr>
            <p:cNvPr name="Freeform 12" id="1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3" id="1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6327022" y="-286442"/>
            <a:ext cx="2511232" cy="1494660"/>
            <a:chOff x="0" y="0"/>
            <a:chExt cx="1173575" cy="698500"/>
          </a:xfrm>
        </p:grpSpPr>
        <p:sp>
          <p:nvSpPr>
            <p:cNvPr name="Freeform 15" id="15"/>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6" id="16"/>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1.3 Các bước xây dựng Use case diagram</a:t>
            </a:r>
          </a:p>
        </p:txBody>
      </p:sp>
      <p:grpSp>
        <p:nvGrpSpPr>
          <p:cNvPr name="Group 9" id="9"/>
          <p:cNvGrpSpPr/>
          <p:nvPr/>
        </p:nvGrpSpPr>
        <p:grpSpPr>
          <a:xfrm rot="0">
            <a:off x="14234417" y="-1711588"/>
            <a:ext cx="4185210" cy="2172476"/>
            <a:chOff x="0" y="0"/>
            <a:chExt cx="1345639" cy="698500"/>
          </a:xfrm>
        </p:grpSpPr>
        <p:sp>
          <p:nvSpPr>
            <p:cNvPr name="Freeform 10" id="10"/>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1" id="11"/>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2" id="12"/>
          <p:cNvGrpSpPr/>
          <p:nvPr/>
        </p:nvGrpSpPr>
        <p:grpSpPr>
          <a:xfrm rot="0">
            <a:off x="16327022" y="-286442"/>
            <a:ext cx="2511232" cy="1494660"/>
            <a:chOff x="0" y="0"/>
            <a:chExt cx="1173575" cy="698500"/>
          </a:xfrm>
        </p:grpSpPr>
        <p:sp>
          <p:nvSpPr>
            <p:cNvPr name="Freeform 13" id="13"/>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4" id="14"/>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15" id="15"/>
          <p:cNvSpPr txBox="true"/>
          <p:nvPr/>
        </p:nvSpPr>
        <p:spPr>
          <a:xfrm rot="0">
            <a:off x="1028700" y="2730217"/>
            <a:ext cx="15846586" cy="5851842"/>
          </a:xfrm>
          <a:prstGeom prst="rect">
            <a:avLst/>
          </a:prstGeom>
        </p:spPr>
        <p:txBody>
          <a:bodyPr anchor="t" rtlCol="false" tIns="0" lIns="0" bIns="0" rIns="0">
            <a:spAutoFit/>
          </a:bodyPr>
          <a:lstStyle/>
          <a:p>
            <a:pPr algn="just">
              <a:lnSpc>
                <a:spcPts val="6632"/>
              </a:lnSpc>
            </a:pPr>
            <a:r>
              <a:rPr lang="en-US" sz="4737" spc="-94">
                <a:solidFill>
                  <a:srgbClr val="000B5D"/>
                </a:solidFill>
                <a:latin typeface="Rokkitt"/>
              </a:rPr>
              <a:t>Để xây dựng một Use case diagram hoàn chỉnh, chúng ta cần tiến hành 3 bước sau:</a:t>
            </a:r>
          </a:p>
          <a:p>
            <a:pPr algn="just" marL="1022827" indent="-511413" lvl="1">
              <a:lnSpc>
                <a:spcPts val="6632"/>
              </a:lnSpc>
              <a:buFont typeface="Arial"/>
              <a:buChar char="•"/>
            </a:pPr>
            <a:r>
              <a:rPr lang="en-US" sz="4737" spc="-94">
                <a:solidFill>
                  <a:srgbClr val="000B5D"/>
                </a:solidFill>
                <a:latin typeface="Rokkitt"/>
              </a:rPr>
              <a:t>Bước 1: Tìm Actor</a:t>
            </a:r>
          </a:p>
          <a:p>
            <a:pPr algn="just" marL="1022827" indent="-511413" lvl="1">
              <a:lnSpc>
                <a:spcPts val="6632"/>
              </a:lnSpc>
              <a:buFont typeface="Arial"/>
              <a:buChar char="•"/>
            </a:pPr>
            <a:r>
              <a:rPr lang="en-US" sz="4737" spc="-94">
                <a:solidFill>
                  <a:srgbClr val="000B5D"/>
                </a:solidFill>
                <a:latin typeface="Rokkitt"/>
              </a:rPr>
              <a:t>Bước 2: Xác định các Use case</a:t>
            </a:r>
          </a:p>
          <a:p>
            <a:pPr algn="just" marL="1022827" indent="-511413" lvl="1">
              <a:lnSpc>
                <a:spcPts val="6632"/>
              </a:lnSpc>
              <a:buFont typeface="Arial"/>
              <a:buChar char="•"/>
            </a:pPr>
            <a:r>
              <a:rPr lang="en-US" sz="4737" spc="-94">
                <a:solidFill>
                  <a:srgbClr val="000B5D"/>
                </a:solidFill>
                <a:latin typeface="Rokkitt"/>
              </a:rPr>
              <a:t>Bước 3: Xác định mối quan hệ</a:t>
            </a:r>
          </a:p>
          <a:p>
            <a:pPr algn="just">
              <a:lnSpc>
                <a:spcPts val="6632"/>
              </a:lnSpc>
            </a:pPr>
          </a:p>
          <a:p>
            <a:pPr algn="just">
              <a:lnSpc>
                <a:spcPts val="663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739921" y="3660038"/>
            <a:ext cx="4152851" cy="3568856"/>
            <a:chOff x="0" y="0"/>
            <a:chExt cx="812800" cy="698500"/>
          </a:xfrm>
        </p:grpSpPr>
        <p:sp>
          <p:nvSpPr>
            <p:cNvPr name="Freeform 3" id="3"/>
            <p:cNvSpPr/>
            <p:nvPr/>
          </p:nvSpPr>
          <p:spPr>
            <a:xfrm flipH="false" flipV="false" rot="0">
              <a:off x="3938" y="0"/>
              <a:ext cx="804924" cy="698500"/>
            </a:xfrm>
            <a:custGeom>
              <a:avLst/>
              <a:gdLst/>
              <a:ahLst/>
              <a:cxnLst/>
              <a:rect r="r" b="b" t="t" l="l"/>
              <a:pathLst>
                <a:path h="698500" w="804924">
                  <a:moveTo>
                    <a:pt x="798549" y="366975"/>
                  </a:moveTo>
                  <a:lnTo>
                    <a:pt x="615975" y="680775"/>
                  </a:lnTo>
                  <a:cubicBezTo>
                    <a:pt x="609590" y="691749"/>
                    <a:pt x="597851" y="698500"/>
                    <a:pt x="585155" y="698500"/>
                  </a:cubicBezTo>
                  <a:lnTo>
                    <a:pt x="219769" y="698500"/>
                  </a:lnTo>
                  <a:cubicBezTo>
                    <a:pt x="207073" y="698500"/>
                    <a:pt x="195334" y="691749"/>
                    <a:pt x="188949" y="680775"/>
                  </a:cubicBezTo>
                  <a:lnTo>
                    <a:pt x="6375" y="366975"/>
                  </a:lnTo>
                  <a:cubicBezTo>
                    <a:pt x="0" y="356018"/>
                    <a:pt x="0" y="342482"/>
                    <a:pt x="6375" y="331525"/>
                  </a:cubicBezTo>
                  <a:lnTo>
                    <a:pt x="188949" y="17725"/>
                  </a:lnTo>
                  <a:cubicBezTo>
                    <a:pt x="195334" y="6751"/>
                    <a:pt x="207073" y="0"/>
                    <a:pt x="219769" y="0"/>
                  </a:cubicBezTo>
                  <a:lnTo>
                    <a:pt x="585155" y="0"/>
                  </a:lnTo>
                  <a:cubicBezTo>
                    <a:pt x="597851" y="0"/>
                    <a:pt x="609590" y="6751"/>
                    <a:pt x="615975" y="17725"/>
                  </a:cubicBezTo>
                  <a:lnTo>
                    <a:pt x="798549" y="331525"/>
                  </a:lnTo>
                  <a:cubicBezTo>
                    <a:pt x="804924" y="342482"/>
                    <a:pt x="804924" y="356018"/>
                    <a:pt x="798549" y="366975"/>
                  </a:cubicBezTo>
                  <a:close/>
                </a:path>
              </a:pathLst>
            </a:custGeom>
            <a:solidFill>
              <a:srgbClr val="000B5D"/>
            </a:solidFill>
          </p:spPr>
        </p:sp>
        <p:sp>
          <p:nvSpPr>
            <p:cNvPr name="TextBox 4" id="4"/>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9395228" y="3660038"/>
            <a:ext cx="4152851" cy="3568856"/>
            <a:chOff x="0" y="0"/>
            <a:chExt cx="812800" cy="698500"/>
          </a:xfrm>
        </p:grpSpPr>
        <p:sp>
          <p:nvSpPr>
            <p:cNvPr name="Freeform 6" id="6"/>
            <p:cNvSpPr/>
            <p:nvPr/>
          </p:nvSpPr>
          <p:spPr>
            <a:xfrm flipH="false" flipV="false" rot="0">
              <a:off x="3938" y="0"/>
              <a:ext cx="804924" cy="698500"/>
            </a:xfrm>
            <a:custGeom>
              <a:avLst/>
              <a:gdLst/>
              <a:ahLst/>
              <a:cxnLst/>
              <a:rect r="r" b="b" t="t" l="l"/>
              <a:pathLst>
                <a:path h="698500" w="804924">
                  <a:moveTo>
                    <a:pt x="798549" y="366975"/>
                  </a:moveTo>
                  <a:lnTo>
                    <a:pt x="615975" y="680775"/>
                  </a:lnTo>
                  <a:cubicBezTo>
                    <a:pt x="609590" y="691749"/>
                    <a:pt x="597851" y="698500"/>
                    <a:pt x="585155" y="698500"/>
                  </a:cubicBezTo>
                  <a:lnTo>
                    <a:pt x="219769" y="698500"/>
                  </a:lnTo>
                  <a:cubicBezTo>
                    <a:pt x="207073" y="698500"/>
                    <a:pt x="195334" y="691749"/>
                    <a:pt x="188949" y="680775"/>
                  </a:cubicBezTo>
                  <a:lnTo>
                    <a:pt x="6375" y="366975"/>
                  </a:lnTo>
                  <a:cubicBezTo>
                    <a:pt x="0" y="356018"/>
                    <a:pt x="0" y="342482"/>
                    <a:pt x="6375" y="331525"/>
                  </a:cubicBezTo>
                  <a:lnTo>
                    <a:pt x="188949" y="17725"/>
                  </a:lnTo>
                  <a:cubicBezTo>
                    <a:pt x="195334" y="6751"/>
                    <a:pt x="207073" y="0"/>
                    <a:pt x="219769" y="0"/>
                  </a:cubicBezTo>
                  <a:lnTo>
                    <a:pt x="585155" y="0"/>
                  </a:lnTo>
                  <a:cubicBezTo>
                    <a:pt x="597851" y="0"/>
                    <a:pt x="609590" y="6751"/>
                    <a:pt x="615975" y="17725"/>
                  </a:cubicBezTo>
                  <a:lnTo>
                    <a:pt x="798549" y="331525"/>
                  </a:lnTo>
                  <a:cubicBezTo>
                    <a:pt x="804924" y="342482"/>
                    <a:pt x="804924" y="356018"/>
                    <a:pt x="798549" y="366975"/>
                  </a:cubicBezTo>
                  <a:close/>
                </a:path>
              </a:pathLst>
            </a:custGeom>
            <a:solidFill>
              <a:srgbClr val="000B5D"/>
            </a:solidFill>
          </p:spPr>
        </p:sp>
        <p:sp>
          <p:nvSpPr>
            <p:cNvPr name="TextBox 7" id="7"/>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4852513" y="3756796"/>
            <a:ext cx="3927668" cy="3375340"/>
            <a:chOff x="0" y="0"/>
            <a:chExt cx="812800" cy="698500"/>
          </a:xfrm>
        </p:grpSpPr>
        <p:sp>
          <p:nvSpPr>
            <p:cNvPr name="Freeform 9" id="9"/>
            <p:cNvSpPr/>
            <p:nvPr/>
          </p:nvSpPr>
          <p:spPr>
            <a:xfrm flipH="false" flipV="false" rot="0">
              <a:off x="4164" y="0"/>
              <a:ext cx="804473" cy="698500"/>
            </a:xfrm>
            <a:custGeom>
              <a:avLst/>
              <a:gdLst/>
              <a:ahLst/>
              <a:cxnLst/>
              <a:rect r="r" b="b" t="t" l="l"/>
              <a:pathLst>
                <a:path h="698500" w="804473">
                  <a:moveTo>
                    <a:pt x="797732" y="367991"/>
                  </a:moveTo>
                  <a:lnTo>
                    <a:pt x="616340" y="679759"/>
                  </a:lnTo>
                  <a:cubicBezTo>
                    <a:pt x="609589" y="691362"/>
                    <a:pt x="597178" y="698500"/>
                    <a:pt x="583754" y="698500"/>
                  </a:cubicBezTo>
                  <a:lnTo>
                    <a:pt x="220718" y="698500"/>
                  </a:lnTo>
                  <a:cubicBezTo>
                    <a:pt x="207294" y="698500"/>
                    <a:pt x="194883" y="691362"/>
                    <a:pt x="188132" y="679759"/>
                  </a:cubicBezTo>
                  <a:lnTo>
                    <a:pt x="6740" y="367991"/>
                  </a:lnTo>
                  <a:cubicBezTo>
                    <a:pt x="0" y="356406"/>
                    <a:pt x="0" y="342094"/>
                    <a:pt x="6740" y="330509"/>
                  </a:cubicBezTo>
                  <a:lnTo>
                    <a:pt x="188132" y="18741"/>
                  </a:lnTo>
                  <a:cubicBezTo>
                    <a:pt x="194883" y="7138"/>
                    <a:pt x="207294" y="0"/>
                    <a:pt x="220718" y="0"/>
                  </a:cubicBezTo>
                  <a:lnTo>
                    <a:pt x="583754" y="0"/>
                  </a:lnTo>
                  <a:cubicBezTo>
                    <a:pt x="597178" y="0"/>
                    <a:pt x="609589" y="7138"/>
                    <a:pt x="616340" y="18741"/>
                  </a:cubicBezTo>
                  <a:lnTo>
                    <a:pt x="797732" y="330509"/>
                  </a:lnTo>
                  <a:cubicBezTo>
                    <a:pt x="804472" y="342094"/>
                    <a:pt x="804472" y="356406"/>
                    <a:pt x="797732" y="367991"/>
                  </a:cubicBezTo>
                  <a:close/>
                </a:path>
              </a:pathLst>
            </a:custGeom>
            <a:solidFill>
              <a:srgbClr val="FCFEFF"/>
            </a:solidFill>
          </p:spPr>
        </p:sp>
        <p:sp>
          <p:nvSpPr>
            <p:cNvPr name="TextBox 10" id="10"/>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9507819" y="3756796"/>
            <a:ext cx="3927668" cy="3375340"/>
            <a:chOff x="0" y="0"/>
            <a:chExt cx="812800" cy="698500"/>
          </a:xfrm>
        </p:grpSpPr>
        <p:sp>
          <p:nvSpPr>
            <p:cNvPr name="Freeform 12" id="12"/>
            <p:cNvSpPr/>
            <p:nvPr/>
          </p:nvSpPr>
          <p:spPr>
            <a:xfrm flipH="false" flipV="false" rot="0">
              <a:off x="4164" y="0"/>
              <a:ext cx="804473" cy="698500"/>
            </a:xfrm>
            <a:custGeom>
              <a:avLst/>
              <a:gdLst/>
              <a:ahLst/>
              <a:cxnLst/>
              <a:rect r="r" b="b" t="t" l="l"/>
              <a:pathLst>
                <a:path h="698500" w="804473">
                  <a:moveTo>
                    <a:pt x="797732" y="367991"/>
                  </a:moveTo>
                  <a:lnTo>
                    <a:pt x="616340" y="679759"/>
                  </a:lnTo>
                  <a:cubicBezTo>
                    <a:pt x="609589" y="691362"/>
                    <a:pt x="597178" y="698500"/>
                    <a:pt x="583754" y="698500"/>
                  </a:cubicBezTo>
                  <a:lnTo>
                    <a:pt x="220718" y="698500"/>
                  </a:lnTo>
                  <a:cubicBezTo>
                    <a:pt x="207294" y="698500"/>
                    <a:pt x="194883" y="691362"/>
                    <a:pt x="188132" y="679759"/>
                  </a:cubicBezTo>
                  <a:lnTo>
                    <a:pt x="6740" y="367991"/>
                  </a:lnTo>
                  <a:cubicBezTo>
                    <a:pt x="0" y="356406"/>
                    <a:pt x="0" y="342094"/>
                    <a:pt x="6740" y="330509"/>
                  </a:cubicBezTo>
                  <a:lnTo>
                    <a:pt x="188132" y="18741"/>
                  </a:lnTo>
                  <a:cubicBezTo>
                    <a:pt x="194883" y="7138"/>
                    <a:pt x="207294" y="0"/>
                    <a:pt x="220718" y="0"/>
                  </a:cubicBezTo>
                  <a:lnTo>
                    <a:pt x="583754" y="0"/>
                  </a:lnTo>
                  <a:cubicBezTo>
                    <a:pt x="597178" y="0"/>
                    <a:pt x="609589" y="7138"/>
                    <a:pt x="616340" y="18741"/>
                  </a:cubicBezTo>
                  <a:lnTo>
                    <a:pt x="797732" y="330509"/>
                  </a:lnTo>
                  <a:cubicBezTo>
                    <a:pt x="804472" y="342094"/>
                    <a:pt x="804472" y="356406"/>
                    <a:pt x="797732" y="367991"/>
                  </a:cubicBezTo>
                  <a:close/>
                </a:path>
              </a:pathLst>
            </a:custGeom>
            <a:solidFill>
              <a:srgbClr val="FCFEFF"/>
            </a:solidFill>
          </p:spPr>
        </p:sp>
        <p:sp>
          <p:nvSpPr>
            <p:cNvPr name="TextBox 13" id="13"/>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4996706" y="3868739"/>
            <a:ext cx="3639282" cy="3151454"/>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499" r="0" b="-7499"/>
              </a:stretch>
            </a:blipFill>
          </p:spPr>
        </p:sp>
      </p:grpSp>
      <p:grpSp>
        <p:nvGrpSpPr>
          <p:cNvPr name="Group 16" id="16"/>
          <p:cNvGrpSpPr/>
          <p:nvPr/>
        </p:nvGrpSpPr>
        <p:grpSpPr>
          <a:xfrm rot="0">
            <a:off x="9652012" y="3868739"/>
            <a:ext cx="3639282" cy="3151454"/>
            <a:chOff x="0" y="0"/>
            <a:chExt cx="4282440" cy="3708400"/>
          </a:xfrm>
        </p:grpSpPr>
        <p:sp>
          <p:nvSpPr>
            <p:cNvPr name="Freeform 17" id="1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8102" r="0" b="-8102"/>
              </a:stretch>
            </a:blipFill>
          </p:spPr>
        </p:sp>
      </p:grpSp>
      <p:grpSp>
        <p:nvGrpSpPr>
          <p:cNvPr name="Group 18" id="18"/>
          <p:cNvGrpSpPr/>
          <p:nvPr/>
        </p:nvGrpSpPr>
        <p:grpSpPr>
          <a:xfrm rot="0">
            <a:off x="-2092605" y="9258300"/>
            <a:ext cx="4185210" cy="2172476"/>
            <a:chOff x="0" y="0"/>
            <a:chExt cx="1345639" cy="698500"/>
          </a:xfrm>
        </p:grpSpPr>
        <p:sp>
          <p:nvSpPr>
            <p:cNvPr name="Freeform 19" id="1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20" id="2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1" id="21"/>
          <p:cNvGrpSpPr/>
          <p:nvPr/>
        </p:nvGrpSpPr>
        <p:grpSpPr>
          <a:xfrm rot="0">
            <a:off x="14234417" y="-1711588"/>
            <a:ext cx="4185210" cy="2172476"/>
            <a:chOff x="0" y="0"/>
            <a:chExt cx="1345639" cy="698500"/>
          </a:xfrm>
        </p:grpSpPr>
        <p:sp>
          <p:nvSpPr>
            <p:cNvPr name="Freeform 22" id="2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23" id="2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4" id="24"/>
          <p:cNvGrpSpPr/>
          <p:nvPr/>
        </p:nvGrpSpPr>
        <p:grpSpPr>
          <a:xfrm rot="0">
            <a:off x="-1016746" y="9777990"/>
            <a:ext cx="5306302" cy="1494660"/>
            <a:chOff x="0" y="0"/>
            <a:chExt cx="2479796" cy="698500"/>
          </a:xfrm>
        </p:grpSpPr>
        <p:sp>
          <p:nvSpPr>
            <p:cNvPr name="Freeform 25" id="25"/>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26" id="26"/>
            <p:cNvSpPr txBox="true"/>
            <p:nvPr/>
          </p:nvSpPr>
          <p:spPr>
            <a:xfrm>
              <a:off x="114300" y="38100"/>
              <a:ext cx="2251196" cy="660400"/>
            </a:xfrm>
            <a:prstGeom prst="rect">
              <a:avLst/>
            </a:prstGeom>
          </p:spPr>
          <p:txBody>
            <a:bodyPr anchor="ctr" rtlCol="false" tIns="50800" lIns="50800" bIns="50800" rIns="50800"/>
            <a:lstStyle/>
            <a:p>
              <a:pPr algn="ctr">
                <a:lnSpc>
                  <a:spcPts val="2376"/>
                </a:lnSpc>
              </a:pPr>
            </a:p>
          </p:txBody>
        </p:sp>
      </p:grpSp>
      <p:grpSp>
        <p:nvGrpSpPr>
          <p:cNvPr name="Group 27" id="27"/>
          <p:cNvGrpSpPr/>
          <p:nvPr/>
        </p:nvGrpSpPr>
        <p:grpSpPr>
          <a:xfrm rot="0">
            <a:off x="16327022" y="-286442"/>
            <a:ext cx="2511232" cy="1494660"/>
            <a:chOff x="0" y="0"/>
            <a:chExt cx="1173575" cy="698500"/>
          </a:xfrm>
        </p:grpSpPr>
        <p:sp>
          <p:nvSpPr>
            <p:cNvPr name="Freeform 28" id="28"/>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29" id="29"/>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30" id="30"/>
          <p:cNvSpPr txBox="true"/>
          <p:nvPr/>
        </p:nvSpPr>
        <p:spPr>
          <a:xfrm rot="0">
            <a:off x="5275563" y="1593389"/>
            <a:ext cx="8325214" cy="1046659"/>
          </a:xfrm>
          <a:prstGeom prst="rect">
            <a:avLst/>
          </a:prstGeom>
        </p:spPr>
        <p:txBody>
          <a:bodyPr anchor="t" rtlCol="false" tIns="0" lIns="0" bIns="0" rIns="0">
            <a:spAutoFit/>
          </a:bodyPr>
          <a:lstStyle/>
          <a:p>
            <a:pPr algn="l">
              <a:lnSpc>
                <a:spcPts val="8477"/>
              </a:lnSpc>
            </a:pPr>
            <a:r>
              <a:rPr lang="en-US" sz="6055">
                <a:solidFill>
                  <a:srgbClr val="000B5D"/>
                </a:solidFill>
                <a:latin typeface="Rokkitt Semi-Bold"/>
              </a:rPr>
              <a:t>THÀNH VIÊN NHÓM</a:t>
            </a:r>
          </a:p>
        </p:txBody>
      </p:sp>
      <p:sp>
        <p:nvSpPr>
          <p:cNvPr name="TextBox 31" id="31"/>
          <p:cNvSpPr txBox="true"/>
          <p:nvPr/>
        </p:nvSpPr>
        <p:spPr>
          <a:xfrm rot="0">
            <a:off x="4852513" y="7308106"/>
            <a:ext cx="3927668" cy="1097813"/>
          </a:xfrm>
          <a:prstGeom prst="rect">
            <a:avLst/>
          </a:prstGeom>
        </p:spPr>
        <p:txBody>
          <a:bodyPr anchor="t" rtlCol="false" tIns="0" lIns="0" bIns="0" rIns="0">
            <a:spAutoFit/>
          </a:bodyPr>
          <a:lstStyle/>
          <a:p>
            <a:pPr algn="ctr">
              <a:lnSpc>
                <a:spcPts val="4346"/>
              </a:lnSpc>
            </a:pPr>
            <a:r>
              <a:rPr lang="en-US" sz="3104">
                <a:solidFill>
                  <a:srgbClr val="000B5D"/>
                </a:solidFill>
                <a:latin typeface="Rokkitt Medium"/>
              </a:rPr>
              <a:t>Võ Nhất Phương</a:t>
            </a:r>
          </a:p>
          <a:p>
            <a:pPr algn="ctr">
              <a:lnSpc>
                <a:spcPts val="4346"/>
              </a:lnSpc>
            </a:pPr>
            <a:r>
              <a:rPr lang="en-US" sz="3104">
                <a:solidFill>
                  <a:srgbClr val="000B5D"/>
                </a:solidFill>
                <a:latin typeface="Rokkitt Medium"/>
              </a:rPr>
              <a:t>22521172</a:t>
            </a:r>
          </a:p>
        </p:txBody>
      </p:sp>
      <p:sp>
        <p:nvSpPr>
          <p:cNvPr name="TextBox 32" id="32"/>
          <p:cNvSpPr txBox="true"/>
          <p:nvPr/>
        </p:nvSpPr>
        <p:spPr>
          <a:xfrm rot="0">
            <a:off x="9889076" y="7308106"/>
            <a:ext cx="3165154" cy="1097813"/>
          </a:xfrm>
          <a:prstGeom prst="rect">
            <a:avLst/>
          </a:prstGeom>
        </p:spPr>
        <p:txBody>
          <a:bodyPr anchor="t" rtlCol="false" tIns="0" lIns="0" bIns="0" rIns="0">
            <a:spAutoFit/>
          </a:bodyPr>
          <a:lstStyle/>
          <a:p>
            <a:pPr algn="ctr">
              <a:lnSpc>
                <a:spcPts val="4346"/>
              </a:lnSpc>
            </a:pPr>
            <a:r>
              <a:rPr lang="en-US" sz="3104">
                <a:solidFill>
                  <a:srgbClr val="000B5D"/>
                </a:solidFill>
                <a:latin typeface="Rokkitt Medium"/>
              </a:rPr>
              <a:t>Hoàng Gia Minh</a:t>
            </a:r>
          </a:p>
          <a:p>
            <a:pPr algn="ctr">
              <a:lnSpc>
                <a:spcPts val="4346"/>
              </a:lnSpc>
            </a:pPr>
            <a:r>
              <a:rPr lang="en-US" sz="3104">
                <a:solidFill>
                  <a:srgbClr val="000B5D"/>
                </a:solidFill>
                <a:latin typeface="Rokkitt Medium"/>
              </a:rPr>
              <a:t>22520861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7369775" y="1571042"/>
            <a:ext cx="10918225" cy="2034540"/>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2. Vẽ Use case diagram cho  Ứng dụng đặt chỗ đỗ xe</a:t>
            </a:r>
          </a:p>
        </p:txBody>
      </p:sp>
      <p:sp>
        <p:nvSpPr>
          <p:cNvPr name="TextBox 25" id="25"/>
          <p:cNvSpPr txBox="true"/>
          <p:nvPr/>
        </p:nvSpPr>
        <p:spPr>
          <a:xfrm rot="0">
            <a:off x="8350993" y="4182640"/>
            <a:ext cx="8908307" cy="5926020"/>
          </a:xfrm>
          <a:prstGeom prst="rect">
            <a:avLst/>
          </a:prstGeom>
        </p:spPr>
        <p:txBody>
          <a:bodyPr anchor="t" rtlCol="false" tIns="0" lIns="0" bIns="0" rIns="0">
            <a:spAutoFit/>
          </a:bodyPr>
          <a:lstStyle/>
          <a:p>
            <a:pPr algn="just">
              <a:lnSpc>
                <a:spcPts val="7882"/>
              </a:lnSpc>
            </a:pPr>
            <a:r>
              <a:rPr lang="en-US" sz="4453" spc="44">
                <a:solidFill>
                  <a:srgbClr val="2938FA"/>
                </a:solidFill>
                <a:latin typeface="Rokkitt Bold"/>
              </a:rPr>
              <a:t>2.1 Hệ thống tìm bãi đỗ xe</a:t>
            </a:r>
          </a:p>
          <a:p>
            <a:pPr algn="just">
              <a:lnSpc>
                <a:spcPts val="7882"/>
              </a:lnSpc>
            </a:pPr>
            <a:r>
              <a:rPr lang="en-US" sz="4453" spc="44">
                <a:solidFill>
                  <a:srgbClr val="2938FA"/>
                </a:solidFill>
                <a:latin typeface="Rokkitt Bold"/>
              </a:rPr>
              <a:t>2.2 Quản lý bãi đỗ xe</a:t>
            </a:r>
          </a:p>
          <a:p>
            <a:pPr algn="just">
              <a:lnSpc>
                <a:spcPts val="7882"/>
              </a:lnSpc>
            </a:pPr>
            <a:r>
              <a:rPr lang="en-US" sz="4453" spc="44">
                <a:solidFill>
                  <a:srgbClr val="2938FA"/>
                </a:solidFill>
                <a:latin typeface="Rokkitt Bold"/>
              </a:rPr>
              <a:t>2.3 Quản lý đơn đặt chỗ đỗ xe</a:t>
            </a:r>
          </a:p>
          <a:p>
            <a:pPr algn="just">
              <a:lnSpc>
                <a:spcPts val="7882"/>
              </a:lnSpc>
            </a:pPr>
            <a:r>
              <a:rPr lang="en-US" sz="4453" spc="44">
                <a:solidFill>
                  <a:srgbClr val="2938FA"/>
                </a:solidFill>
                <a:latin typeface="Rokkitt Bold"/>
              </a:rPr>
              <a:t>2.4 Đặt chỗ đỗ xe</a:t>
            </a:r>
          </a:p>
          <a:p>
            <a:pPr algn="just">
              <a:lnSpc>
                <a:spcPts val="7882"/>
              </a:lnSpc>
            </a:pPr>
            <a:r>
              <a:rPr lang="en-US" sz="4453" spc="44">
                <a:solidFill>
                  <a:srgbClr val="2938FA"/>
                </a:solidFill>
                <a:latin typeface="Rokkitt Bold"/>
              </a:rPr>
              <a:t>2.5 Quản lý tài khoản</a:t>
            </a:r>
          </a:p>
          <a:p>
            <a:pPr algn="just">
              <a:lnSpc>
                <a:spcPts val="788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10164273" cy="1303133"/>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2.1 Hệ thống tìm bãi đỗ xe</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3425454" y="1303133"/>
            <a:ext cx="11437091" cy="8770146"/>
          </a:xfrm>
          <a:custGeom>
            <a:avLst/>
            <a:gdLst/>
            <a:ahLst/>
            <a:cxnLst/>
            <a:rect r="r" b="b" t="t" l="l"/>
            <a:pathLst>
              <a:path h="8770146" w="11437091">
                <a:moveTo>
                  <a:pt x="0" y="0"/>
                </a:moveTo>
                <a:lnTo>
                  <a:pt x="11437092" y="0"/>
                </a:lnTo>
                <a:lnTo>
                  <a:pt x="11437092" y="8770146"/>
                </a:lnTo>
                <a:lnTo>
                  <a:pt x="0" y="8770146"/>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10164273" cy="1303133"/>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2.1 Hệ thống tìm bãi đỗ xe</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3425454" y="1303133"/>
            <a:ext cx="11437091" cy="8770146"/>
          </a:xfrm>
          <a:custGeom>
            <a:avLst/>
            <a:gdLst/>
            <a:ahLst/>
            <a:cxnLst/>
            <a:rect r="r" b="b" t="t" l="l"/>
            <a:pathLst>
              <a:path h="8770146" w="11437091">
                <a:moveTo>
                  <a:pt x="0" y="0"/>
                </a:moveTo>
                <a:lnTo>
                  <a:pt x="11437092" y="0"/>
                </a:lnTo>
                <a:lnTo>
                  <a:pt x="11437092" y="8770146"/>
                </a:lnTo>
                <a:lnTo>
                  <a:pt x="0" y="8770146"/>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8023728" cy="1028700"/>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2.2 Quản lý bãi đỗ xe</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3322107" y="839796"/>
            <a:ext cx="10868197" cy="9268864"/>
          </a:xfrm>
          <a:custGeom>
            <a:avLst/>
            <a:gdLst/>
            <a:ahLst/>
            <a:cxnLst/>
            <a:rect r="r" b="b" t="t" l="l"/>
            <a:pathLst>
              <a:path h="9268864" w="10868197">
                <a:moveTo>
                  <a:pt x="0" y="0"/>
                </a:moveTo>
                <a:lnTo>
                  <a:pt x="10868197" y="0"/>
                </a:lnTo>
                <a:lnTo>
                  <a:pt x="10868197" y="9268863"/>
                </a:lnTo>
                <a:lnTo>
                  <a:pt x="0" y="9268863"/>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8023728" cy="1028700"/>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2.3 Quản lý đơn đặt chỗ đỗ xe</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2089491" y="1028700"/>
            <a:ext cx="14109018" cy="8986359"/>
          </a:xfrm>
          <a:custGeom>
            <a:avLst/>
            <a:gdLst/>
            <a:ahLst/>
            <a:cxnLst/>
            <a:rect r="r" b="b" t="t" l="l"/>
            <a:pathLst>
              <a:path h="8986359" w="14109018">
                <a:moveTo>
                  <a:pt x="0" y="0"/>
                </a:moveTo>
                <a:lnTo>
                  <a:pt x="14109018" y="0"/>
                </a:lnTo>
                <a:lnTo>
                  <a:pt x="14109018" y="8986359"/>
                </a:lnTo>
                <a:lnTo>
                  <a:pt x="0" y="8986359"/>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8023728" cy="1028700"/>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2.4 Đặt chỗ đỗ xe</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1028700" y="1028700"/>
            <a:ext cx="15763136" cy="8730352"/>
          </a:xfrm>
          <a:custGeom>
            <a:avLst/>
            <a:gdLst/>
            <a:ahLst/>
            <a:cxnLst/>
            <a:rect r="r" b="b" t="t" l="l"/>
            <a:pathLst>
              <a:path h="8730352" w="15763136">
                <a:moveTo>
                  <a:pt x="0" y="0"/>
                </a:moveTo>
                <a:lnTo>
                  <a:pt x="15763136" y="0"/>
                </a:lnTo>
                <a:lnTo>
                  <a:pt x="15763136" y="8730352"/>
                </a:lnTo>
                <a:lnTo>
                  <a:pt x="0" y="8730352"/>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8023728" cy="1028700"/>
            <a:chOff x="0" y="0"/>
            <a:chExt cx="4754802" cy="609600"/>
          </a:xfrm>
        </p:grpSpPr>
        <p:sp>
          <p:nvSpPr>
            <p:cNvPr name="Freeform 3" id="3"/>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4" id="4"/>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2.5 Quản lý tài khoản</a:t>
              </a:r>
            </a:p>
          </p:txBody>
        </p:sp>
      </p:grpSp>
      <p:grpSp>
        <p:nvGrpSpPr>
          <p:cNvPr name="Group 5" id="5"/>
          <p:cNvGrpSpPr/>
          <p:nvPr/>
        </p:nvGrpSpPr>
        <p:grpSpPr>
          <a:xfrm rot="0">
            <a:off x="15358737" y="8672814"/>
            <a:ext cx="4185210" cy="2172476"/>
            <a:chOff x="0" y="0"/>
            <a:chExt cx="1345639" cy="698500"/>
          </a:xfrm>
        </p:grpSpPr>
        <p:sp>
          <p:nvSpPr>
            <p:cNvPr name="Freeform 6" id="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7" id="7"/>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935766" y="9331740"/>
            <a:ext cx="8141223" cy="1553840"/>
            <a:chOff x="0" y="0"/>
            <a:chExt cx="3659737" cy="698500"/>
          </a:xfrm>
        </p:grpSpPr>
        <p:sp>
          <p:nvSpPr>
            <p:cNvPr name="Freeform 9" id="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10" id="10"/>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11" id="11"/>
          <p:cNvSpPr/>
          <p:nvPr/>
        </p:nvSpPr>
        <p:spPr>
          <a:xfrm flipH="false" flipV="false" rot="0">
            <a:off x="2435981" y="850359"/>
            <a:ext cx="12485259" cy="9258300"/>
          </a:xfrm>
          <a:custGeom>
            <a:avLst/>
            <a:gdLst/>
            <a:ahLst/>
            <a:cxnLst/>
            <a:rect r="r" b="b" t="t" l="l"/>
            <a:pathLst>
              <a:path h="9258300" w="12485259">
                <a:moveTo>
                  <a:pt x="0" y="0"/>
                </a:moveTo>
                <a:lnTo>
                  <a:pt x="12485259" y="0"/>
                </a:lnTo>
                <a:lnTo>
                  <a:pt x="12485259" y="9258300"/>
                </a:lnTo>
                <a:lnTo>
                  <a:pt x="0" y="925830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7369775" y="2071105"/>
            <a:ext cx="10918225" cy="1034415"/>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3. Đặc tả Use case</a:t>
            </a:r>
          </a:p>
        </p:txBody>
      </p:sp>
      <p:sp>
        <p:nvSpPr>
          <p:cNvPr name="TextBox 25" id="25"/>
          <p:cNvSpPr txBox="true"/>
          <p:nvPr/>
        </p:nvSpPr>
        <p:spPr>
          <a:xfrm rot="0">
            <a:off x="7383038" y="3514582"/>
            <a:ext cx="10068304" cy="6926145"/>
          </a:xfrm>
          <a:prstGeom prst="rect">
            <a:avLst/>
          </a:prstGeom>
        </p:spPr>
        <p:txBody>
          <a:bodyPr anchor="t" rtlCol="false" tIns="0" lIns="0" bIns="0" rIns="0">
            <a:spAutoFit/>
          </a:bodyPr>
          <a:lstStyle/>
          <a:p>
            <a:pPr algn="just">
              <a:lnSpc>
                <a:spcPts val="7882"/>
              </a:lnSpc>
            </a:pPr>
            <a:r>
              <a:rPr lang="en-US" sz="4453" spc="44">
                <a:solidFill>
                  <a:srgbClr val="2938FA"/>
                </a:solidFill>
                <a:latin typeface="Rokkitt Bold"/>
              </a:rPr>
              <a:t>3.1 Xem danh sách bãi đỗ</a:t>
            </a:r>
          </a:p>
          <a:p>
            <a:pPr algn="just">
              <a:lnSpc>
                <a:spcPts val="7882"/>
              </a:lnSpc>
            </a:pPr>
            <a:r>
              <a:rPr lang="en-US" sz="4453" spc="44">
                <a:solidFill>
                  <a:srgbClr val="2938FA"/>
                </a:solidFill>
                <a:latin typeface="Rokkitt Bold"/>
              </a:rPr>
              <a:t>3.2 Xem chi tiết các đơn đặt chỗ đỗ xe</a:t>
            </a:r>
          </a:p>
          <a:p>
            <a:pPr algn="just">
              <a:lnSpc>
                <a:spcPts val="7882"/>
              </a:lnSpc>
            </a:pPr>
            <a:r>
              <a:rPr lang="en-US" sz="4453" spc="44">
                <a:solidFill>
                  <a:srgbClr val="2938FA"/>
                </a:solidFill>
                <a:latin typeface="Rokkitt Bold"/>
              </a:rPr>
              <a:t>3.3 Đánh giá</a:t>
            </a:r>
          </a:p>
          <a:p>
            <a:pPr algn="just">
              <a:lnSpc>
                <a:spcPts val="7882"/>
              </a:lnSpc>
            </a:pPr>
            <a:r>
              <a:rPr lang="en-US" sz="4453" spc="44">
                <a:solidFill>
                  <a:srgbClr val="2938FA"/>
                </a:solidFill>
                <a:latin typeface="Rokkitt Bold"/>
              </a:rPr>
              <a:t>3.4 Đặt chỗ đỗ xe</a:t>
            </a:r>
          </a:p>
          <a:p>
            <a:pPr algn="just">
              <a:lnSpc>
                <a:spcPts val="7882"/>
              </a:lnSpc>
            </a:pPr>
            <a:r>
              <a:rPr lang="en-US" sz="4453" spc="44">
                <a:solidFill>
                  <a:srgbClr val="2938FA"/>
                </a:solidFill>
                <a:latin typeface="Rokkitt Bold"/>
              </a:rPr>
              <a:t>3.5 Đăng nhập</a:t>
            </a:r>
          </a:p>
          <a:p>
            <a:pPr algn="just">
              <a:lnSpc>
                <a:spcPts val="7882"/>
              </a:lnSpc>
            </a:pPr>
          </a:p>
          <a:p>
            <a:pPr algn="just">
              <a:lnSpc>
                <a:spcPts val="788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1520219" y="0"/>
            <a:ext cx="8023728" cy="1028700"/>
            <a:chOff x="0" y="0"/>
            <a:chExt cx="4754802" cy="609600"/>
          </a:xfrm>
        </p:grpSpPr>
        <p:sp>
          <p:nvSpPr>
            <p:cNvPr name="Freeform 9" id="9"/>
            <p:cNvSpPr/>
            <p:nvPr/>
          </p:nvSpPr>
          <p:spPr>
            <a:xfrm flipH="false" flipV="false" rot="0">
              <a:off x="0" y="0"/>
              <a:ext cx="4754802" cy="609600"/>
            </a:xfrm>
            <a:custGeom>
              <a:avLst/>
              <a:gdLst/>
              <a:ahLst/>
              <a:cxnLst/>
              <a:rect r="r" b="b" t="t" l="l"/>
              <a:pathLst>
                <a:path h="609600" w="4754802">
                  <a:moveTo>
                    <a:pt x="203200" y="0"/>
                  </a:moveTo>
                  <a:lnTo>
                    <a:pt x="4754802" y="0"/>
                  </a:lnTo>
                  <a:lnTo>
                    <a:pt x="4551602" y="609600"/>
                  </a:lnTo>
                  <a:lnTo>
                    <a:pt x="0" y="609600"/>
                  </a:lnTo>
                  <a:lnTo>
                    <a:pt x="203200" y="0"/>
                  </a:lnTo>
                  <a:close/>
                </a:path>
              </a:pathLst>
            </a:custGeom>
            <a:solidFill>
              <a:srgbClr val="000B5D"/>
            </a:solidFill>
          </p:spPr>
        </p:sp>
        <p:sp>
          <p:nvSpPr>
            <p:cNvPr name="TextBox 10" id="10"/>
            <p:cNvSpPr txBox="true"/>
            <p:nvPr/>
          </p:nvSpPr>
          <p:spPr>
            <a:xfrm>
              <a:off x="101600" y="-66675"/>
              <a:ext cx="4551602" cy="676275"/>
            </a:xfrm>
            <a:prstGeom prst="rect">
              <a:avLst/>
            </a:prstGeom>
          </p:spPr>
          <p:txBody>
            <a:bodyPr anchor="ctr" rtlCol="false" tIns="50800" lIns="50800" bIns="50800" rIns="50800"/>
            <a:lstStyle/>
            <a:p>
              <a:pPr algn="ctr">
                <a:lnSpc>
                  <a:spcPts val="4899"/>
                </a:lnSpc>
              </a:pPr>
              <a:r>
                <a:rPr lang="en-US" sz="3499">
                  <a:solidFill>
                    <a:srgbClr val="FFFFFF"/>
                  </a:solidFill>
                  <a:latin typeface="Rokkitt Bold"/>
                </a:rPr>
                <a:t>3.1 Xem danh sách bãi đỗ</a:t>
              </a:r>
            </a:p>
          </p:txBody>
        </p:sp>
      </p:grpSp>
      <p:sp>
        <p:nvSpPr>
          <p:cNvPr name="Freeform 11" id="11"/>
          <p:cNvSpPr/>
          <p:nvPr/>
        </p:nvSpPr>
        <p:spPr>
          <a:xfrm flipH="false" flipV="false" rot="0">
            <a:off x="382513" y="236221"/>
            <a:ext cx="12127255" cy="9872439"/>
          </a:xfrm>
          <a:custGeom>
            <a:avLst/>
            <a:gdLst/>
            <a:ahLst/>
            <a:cxnLst/>
            <a:rect r="r" b="b" t="t" l="l"/>
            <a:pathLst>
              <a:path h="9872439" w="12127255">
                <a:moveTo>
                  <a:pt x="0" y="0"/>
                </a:moveTo>
                <a:lnTo>
                  <a:pt x="12127255" y="0"/>
                </a:lnTo>
                <a:lnTo>
                  <a:pt x="12127255" y="9872438"/>
                </a:lnTo>
                <a:lnTo>
                  <a:pt x="0" y="9872438"/>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268464" y="444341"/>
            <a:ext cx="10793994" cy="9842659"/>
          </a:xfrm>
          <a:custGeom>
            <a:avLst/>
            <a:gdLst/>
            <a:ahLst/>
            <a:cxnLst/>
            <a:rect r="r" b="b" t="t" l="l"/>
            <a:pathLst>
              <a:path h="9842659" w="10793994">
                <a:moveTo>
                  <a:pt x="0" y="0"/>
                </a:moveTo>
                <a:lnTo>
                  <a:pt x="10793994" y="0"/>
                </a:lnTo>
                <a:lnTo>
                  <a:pt x="10793994" y="9842659"/>
                </a:lnTo>
                <a:lnTo>
                  <a:pt x="0" y="9842659"/>
                </a:lnTo>
                <a:lnTo>
                  <a:pt x="0" y="0"/>
                </a:lnTo>
                <a:close/>
              </a:path>
            </a:pathLst>
          </a:custGeom>
          <a:blipFill>
            <a:blip r:embed="rId2"/>
            <a:stretch>
              <a:fillRect l="0" t="0" r="0" b="0"/>
            </a:stretch>
          </a:blipFill>
        </p:spPr>
      </p:sp>
      <p:grpSp>
        <p:nvGrpSpPr>
          <p:cNvPr name="Group 9" id="9"/>
          <p:cNvGrpSpPr/>
          <p:nvPr/>
        </p:nvGrpSpPr>
        <p:grpSpPr>
          <a:xfrm rot="0">
            <a:off x="10806404" y="0"/>
            <a:ext cx="10399947" cy="1233316"/>
            <a:chOff x="0" y="0"/>
            <a:chExt cx="6162931" cy="730854"/>
          </a:xfrm>
        </p:grpSpPr>
        <p:sp>
          <p:nvSpPr>
            <p:cNvPr name="Freeform 10" id="10"/>
            <p:cNvSpPr/>
            <p:nvPr/>
          </p:nvSpPr>
          <p:spPr>
            <a:xfrm flipH="false" flipV="false" rot="0">
              <a:off x="0" y="0"/>
              <a:ext cx="6162932" cy="730854"/>
            </a:xfrm>
            <a:custGeom>
              <a:avLst/>
              <a:gdLst/>
              <a:ahLst/>
              <a:cxnLst/>
              <a:rect r="r" b="b" t="t" l="l"/>
              <a:pathLst>
                <a:path h="730854" w="6162932">
                  <a:moveTo>
                    <a:pt x="203200" y="0"/>
                  </a:moveTo>
                  <a:lnTo>
                    <a:pt x="6162932" y="0"/>
                  </a:lnTo>
                  <a:lnTo>
                    <a:pt x="5959732" y="730854"/>
                  </a:lnTo>
                  <a:lnTo>
                    <a:pt x="0" y="730854"/>
                  </a:lnTo>
                  <a:lnTo>
                    <a:pt x="203200" y="0"/>
                  </a:lnTo>
                  <a:close/>
                </a:path>
              </a:pathLst>
            </a:custGeom>
            <a:solidFill>
              <a:srgbClr val="000B5D"/>
            </a:solidFill>
          </p:spPr>
        </p:sp>
        <p:sp>
          <p:nvSpPr>
            <p:cNvPr name="TextBox 11" id="11"/>
            <p:cNvSpPr txBox="true"/>
            <p:nvPr/>
          </p:nvSpPr>
          <p:spPr>
            <a:xfrm>
              <a:off x="101600" y="-66675"/>
              <a:ext cx="5959731" cy="797529"/>
            </a:xfrm>
            <a:prstGeom prst="rect">
              <a:avLst/>
            </a:prstGeom>
          </p:spPr>
          <p:txBody>
            <a:bodyPr anchor="ctr" rtlCol="false" tIns="50800" lIns="50800" bIns="50800" rIns="50800"/>
            <a:lstStyle/>
            <a:p>
              <a:pPr algn="ctr">
                <a:lnSpc>
                  <a:spcPts val="4899"/>
                </a:lnSpc>
              </a:pPr>
            </a:p>
          </p:txBody>
        </p:sp>
      </p:grpSp>
      <p:sp>
        <p:nvSpPr>
          <p:cNvPr name="TextBox 12" id="12"/>
          <p:cNvSpPr txBox="true"/>
          <p:nvPr/>
        </p:nvSpPr>
        <p:spPr>
          <a:xfrm rot="0">
            <a:off x="11062458" y="478949"/>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3.2 Xem chi tiết các đơn đặt chỗ đỗ xe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61493" y="1680940"/>
            <a:ext cx="7994448" cy="908936"/>
            <a:chOff x="0" y="0"/>
            <a:chExt cx="6143581" cy="698500"/>
          </a:xfrm>
        </p:grpSpPr>
        <p:sp>
          <p:nvSpPr>
            <p:cNvPr name="Freeform 3" id="3"/>
            <p:cNvSpPr/>
            <p:nvPr/>
          </p:nvSpPr>
          <p:spPr>
            <a:xfrm flipH="false" flipV="false" rot="0">
              <a:off x="2046" y="0"/>
              <a:ext cx="6139490" cy="698500"/>
            </a:xfrm>
            <a:custGeom>
              <a:avLst/>
              <a:gdLst/>
              <a:ahLst/>
              <a:cxnLst/>
              <a:rect r="r" b="b" t="t" l="l"/>
              <a:pathLst>
                <a:path h="698500" w="6139490">
                  <a:moveTo>
                    <a:pt x="6136178" y="358458"/>
                  </a:moveTo>
                  <a:lnTo>
                    <a:pt x="5943692" y="689293"/>
                  </a:lnTo>
                  <a:cubicBezTo>
                    <a:pt x="5940376" y="694993"/>
                    <a:pt x="5934278" y="698500"/>
                    <a:pt x="5927683" y="698500"/>
                  </a:cubicBezTo>
                  <a:lnTo>
                    <a:pt x="211807" y="698500"/>
                  </a:lnTo>
                  <a:cubicBezTo>
                    <a:pt x="205211" y="698500"/>
                    <a:pt x="199114" y="694993"/>
                    <a:pt x="195797" y="689293"/>
                  </a:cubicBezTo>
                  <a:lnTo>
                    <a:pt x="3311" y="358458"/>
                  </a:lnTo>
                  <a:cubicBezTo>
                    <a:pt x="0" y="352766"/>
                    <a:pt x="0" y="345734"/>
                    <a:pt x="3311" y="340042"/>
                  </a:cubicBezTo>
                  <a:lnTo>
                    <a:pt x="195797" y="9207"/>
                  </a:lnTo>
                  <a:cubicBezTo>
                    <a:pt x="199114" y="3507"/>
                    <a:pt x="205211" y="0"/>
                    <a:pt x="211807" y="0"/>
                  </a:cubicBezTo>
                  <a:lnTo>
                    <a:pt x="5927683" y="0"/>
                  </a:lnTo>
                  <a:cubicBezTo>
                    <a:pt x="5934278" y="0"/>
                    <a:pt x="5940376" y="3507"/>
                    <a:pt x="5943692" y="9207"/>
                  </a:cubicBezTo>
                  <a:lnTo>
                    <a:pt x="6136178" y="340042"/>
                  </a:lnTo>
                  <a:cubicBezTo>
                    <a:pt x="6139490" y="345734"/>
                    <a:pt x="6139490" y="352766"/>
                    <a:pt x="6136178" y="358458"/>
                  </a:cubicBezTo>
                  <a:close/>
                </a:path>
              </a:pathLst>
            </a:custGeom>
            <a:solidFill>
              <a:srgbClr val="000000">
                <a:alpha val="0"/>
              </a:srgbClr>
            </a:solidFill>
            <a:ln w="57150" cap="sq">
              <a:solidFill>
                <a:srgbClr val="000B5D"/>
              </a:solidFill>
              <a:prstDash val="solid"/>
              <a:miter/>
            </a:ln>
          </p:spPr>
        </p:sp>
        <p:sp>
          <p:nvSpPr>
            <p:cNvPr name="TextBox 4" id="4"/>
            <p:cNvSpPr txBox="true"/>
            <p:nvPr/>
          </p:nvSpPr>
          <p:spPr>
            <a:xfrm>
              <a:off x="114300" y="38100"/>
              <a:ext cx="5914981"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561493" y="3508418"/>
            <a:ext cx="7994448" cy="908936"/>
            <a:chOff x="0" y="0"/>
            <a:chExt cx="6143581" cy="698500"/>
          </a:xfrm>
        </p:grpSpPr>
        <p:sp>
          <p:nvSpPr>
            <p:cNvPr name="Freeform 6" id="6"/>
            <p:cNvSpPr/>
            <p:nvPr/>
          </p:nvSpPr>
          <p:spPr>
            <a:xfrm flipH="false" flipV="false" rot="0">
              <a:off x="2046" y="0"/>
              <a:ext cx="6139490" cy="698500"/>
            </a:xfrm>
            <a:custGeom>
              <a:avLst/>
              <a:gdLst/>
              <a:ahLst/>
              <a:cxnLst/>
              <a:rect r="r" b="b" t="t" l="l"/>
              <a:pathLst>
                <a:path h="698500" w="6139490">
                  <a:moveTo>
                    <a:pt x="6136178" y="358458"/>
                  </a:moveTo>
                  <a:lnTo>
                    <a:pt x="5943692" y="689293"/>
                  </a:lnTo>
                  <a:cubicBezTo>
                    <a:pt x="5940376" y="694993"/>
                    <a:pt x="5934278" y="698500"/>
                    <a:pt x="5927683" y="698500"/>
                  </a:cubicBezTo>
                  <a:lnTo>
                    <a:pt x="211807" y="698500"/>
                  </a:lnTo>
                  <a:cubicBezTo>
                    <a:pt x="205211" y="698500"/>
                    <a:pt x="199114" y="694993"/>
                    <a:pt x="195797" y="689293"/>
                  </a:cubicBezTo>
                  <a:lnTo>
                    <a:pt x="3311" y="358458"/>
                  </a:lnTo>
                  <a:cubicBezTo>
                    <a:pt x="0" y="352766"/>
                    <a:pt x="0" y="345734"/>
                    <a:pt x="3311" y="340042"/>
                  </a:cubicBezTo>
                  <a:lnTo>
                    <a:pt x="195797" y="9207"/>
                  </a:lnTo>
                  <a:cubicBezTo>
                    <a:pt x="199114" y="3507"/>
                    <a:pt x="205211" y="0"/>
                    <a:pt x="211807" y="0"/>
                  </a:cubicBezTo>
                  <a:lnTo>
                    <a:pt x="5927683" y="0"/>
                  </a:lnTo>
                  <a:cubicBezTo>
                    <a:pt x="5934278" y="0"/>
                    <a:pt x="5940376" y="3507"/>
                    <a:pt x="5943692" y="9207"/>
                  </a:cubicBezTo>
                  <a:lnTo>
                    <a:pt x="6136178" y="340042"/>
                  </a:lnTo>
                  <a:cubicBezTo>
                    <a:pt x="6139490" y="345734"/>
                    <a:pt x="6139490" y="352766"/>
                    <a:pt x="6136178" y="358458"/>
                  </a:cubicBezTo>
                  <a:close/>
                </a:path>
              </a:pathLst>
            </a:custGeom>
            <a:solidFill>
              <a:srgbClr val="000000">
                <a:alpha val="0"/>
              </a:srgbClr>
            </a:solidFill>
            <a:ln w="57150" cap="sq">
              <a:solidFill>
                <a:srgbClr val="000B5D"/>
              </a:solidFill>
              <a:prstDash val="solid"/>
              <a:miter/>
            </a:ln>
          </p:spPr>
        </p:sp>
        <p:sp>
          <p:nvSpPr>
            <p:cNvPr name="TextBox 7" id="7"/>
            <p:cNvSpPr txBox="true"/>
            <p:nvPr/>
          </p:nvSpPr>
          <p:spPr>
            <a:xfrm>
              <a:off x="114300" y="38100"/>
              <a:ext cx="5914981"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561493" y="5336294"/>
            <a:ext cx="7994448" cy="908936"/>
            <a:chOff x="0" y="0"/>
            <a:chExt cx="6143581" cy="698500"/>
          </a:xfrm>
        </p:grpSpPr>
        <p:sp>
          <p:nvSpPr>
            <p:cNvPr name="Freeform 9" id="9"/>
            <p:cNvSpPr/>
            <p:nvPr/>
          </p:nvSpPr>
          <p:spPr>
            <a:xfrm flipH="false" flipV="false" rot="0">
              <a:off x="2046" y="0"/>
              <a:ext cx="6139490" cy="698500"/>
            </a:xfrm>
            <a:custGeom>
              <a:avLst/>
              <a:gdLst/>
              <a:ahLst/>
              <a:cxnLst/>
              <a:rect r="r" b="b" t="t" l="l"/>
              <a:pathLst>
                <a:path h="698500" w="6139490">
                  <a:moveTo>
                    <a:pt x="6136178" y="358458"/>
                  </a:moveTo>
                  <a:lnTo>
                    <a:pt x="5943692" y="689293"/>
                  </a:lnTo>
                  <a:cubicBezTo>
                    <a:pt x="5940376" y="694993"/>
                    <a:pt x="5934278" y="698500"/>
                    <a:pt x="5927683" y="698500"/>
                  </a:cubicBezTo>
                  <a:lnTo>
                    <a:pt x="211807" y="698500"/>
                  </a:lnTo>
                  <a:cubicBezTo>
                    <a:pt x="205211" y="698500"/>
                    <a:pt x="199114" y="694993"/>
                    <a:pt x="195797" y="689293"/>
                  </a:cubicBezTo>
                  <a:lnTo>
                    <a:pt x="3311" y="358458"/>
                  </a:lnTo>
                  <a:cubicBezTo>
                    <a:pt x="0" y="352766"/>
                    <a:pt x="0" y="345734"/>
                    <a:pt x="3311" y="340042"/>
                  </a:cubicBezTo>
                  <a:lnTo>
                    <a:pt x="195797" y="9207"/>
                  </a:lnTo>
                  <a:cubicBezTo>
                    <a:pt x="199114" y="3507"/>
                    <a:pt x="205211" y="0"/>
                    <a:pt x="211807" y="0"/>
                  </a:cubicBezTo>
                  <a:lnTo>
                    <a:pt x="5927683" y="0"/>
                  </a:lnTo>
                  <a:cubicBezTo>
                    <a:pt x="5934278" y="0"/>
                    <a:pt x="5940376" y="3507"/>
                    <a:pt x="5943692" y="9207"/>
                  </a:cubicBezTo>
                  <a:lnTo>
                    <a:pt x="6136178" y="340042"/>
                  </a:lnTo>
                  <a:cubicBezTo>
                    <a:pt x="6139490" y="345734"/>
                    <a:pt x="6139490" y="352766"/>
                    <a:pt x="6136178" y="358458"/>
                  </a:cubicBezTo>
                  <a:close/>
                </a:path>
              </a:pathLst>
            </a:custGeom>
            <a:solidFill>
              <a:srgbClr val="000000">
                <a:alpha val="0"/>
              </a:srgbClr>
            </a:solidFill>
            <a:ln w="57150" cap="sq">
              <a:solidFill>
                <a:srgbClr val="000B5D"/>
              </a:solidFill>
              <a:prstDash val="solid"/>
              <a:miter/>
            </a:ln>
          </p:spPr>
        </p:sp>
        <p:sp>
          <p:nvSpPr>
            <p:cNvPr name="TextBox 10" id="10"/>
            <p:cNvSpPr txBox="true"/>
            <p:nvPr/>
          </p:nvSpPr>
          <p:spPr>
            <a:xfrm>
              <a:off x="114300" y="38100"/>
              <a:ext cx="5914981"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561493" y="7164170"/>
            <a:ext cx="7994448" cy="908936"/>
            <a:chOff x="0" y="0"/>
            <a:chExt cx="6143581" cy="698500"/>
          </a:xfrm>
        </p:grpSpPr>
        <p:sp>
          <p:nvSpPr>
            <p:cNvPr name="Freeform 12" id="12"/>
            <p:cNvSpPr/>
            <p:nvPr/>
          </p:nvSpPr>
          <p:spPr>
            <a:xfrm flipH="false" flipV="false" rot="0">
              <a:off x="2046" y="0"/>
              <a:ext cx="6139490" cy="698500"/>
            </a:xfrm>
            <a:custGeom>
              <a:avLst/>
              <a:gdLst/>
              <a:ahLst/>
              <a:cxnLst/>
              <a:rect r="r" b="b" t="t" l="l"/>
              <a:pathLst>
                <a:path h="698500" w="6139490">
                  <a:moveTo>
                    <a:pt x="6136178" y="358458"/>
                  </a:moveTo>
                  <a:lnTo>
                    <a:pt x="5943692" y="689293"/>
                  </a:lnTo>
                  <a:cubicBezTo>
                    <a:pt x="5940376" y="694993"/>
                    <a:pt x="5934278" y="698500"/>
                    <a:pt x="5927683" y="698500"/>
                  </a:cubicBezTo>
                  <a:lnTo>
                    <a:pt x="211807" y="698500"/>
                  </a:lnTo>
                  <a:cubicBezTo>
                    <a:pt x="205211" y="698500"/>
                    <a:pt x="199114" y="694993"/>
                    <a:pt x="195797" y="689293"/>
                  </a:cubicBezTo>
                  <a:lnTo>
                    <a:pt x="3311" y="358458"/>
                  </a:lnTo>
                  <a:cubicBezTo>
                    <a:pt x="0" y="352766"/>
                    <a:pt x="0" y="345734"/>
                    <a:pt x="3311" y="340042"/>
                  </a:cubicBezTo>
                  <a:lnTo>
                    <a:pt x="195797" y="9207"/>
                  </a:lnTo>
                  <a:cubicBezTo>
                    <a:pt x="199114" y="3507"/>
                    <a:pt x="205211" y="0"/>
                    <a:pt x="211807" y="0"/>
                  </a:cubicBezTo>
                  <a:lnTo>
                    <a:pt x="5927683" y="0"/>
                  </a:lnTo>
                  <a:cubicBezTo>
                    <a:pt x="5934278" y="0"/>
                    <a:pt x="5940376" y="3507"/>
                    <a:pt x="5943692" y="9207"/>
                  </a:cubicBezTo>
                  <a:lnTo>
                    <a:pt x="6136178" y="340042"/>
                  </a:lnTo>
                  <a:cubicBezTo>
                    <a:pt x="6139490" y="345734"/>
                    <a:pt x="6139490" y="352766"/>
                    <a:pt x="6136178" y="358458"/>
                  </a:cubicBezTo>
                  <a:close/>
                </a:path>
              </a:pathLst>
            </a:custGeom>
            <a:solidFill>
              <a:srgbClr val="000000">
                <a:alpha val="0"/>
              </a:srgbClr>
            </a:solidFill>
            <a:ln w="57150" cap="sq">
              <a:solidFill>
                <a:srgbClr val="000B5D"/>
              </a:solidFill>
              <a:prstDash val="solid"/>
              <a:miter/>
            </a:ln>
          </p:spPr>
        </p:sp>
        <p:sp>
          <p:nvSpPr>
            <p:cNvPr name="TextBox 13" id="13"/>
            <p:cNvSpPr txBox="true"/>
            <p:nvPr/>
          </p:nvSpPr>
          <p:spPr>
            <a:xfrm>
              <a:off x="114300" y="38100"/>
              <a:ext cx="5914981"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802523" y="1028700"/>
            <a:ext cx="1517940" cy="1304480"/>
            <a:chOff x="0" y="0"/>
            <a:chExt cx="812800" cy="698500"/>
          </a:xfrm>
        </p:grpSpPr>
        <p:sp>
          <p:nvSpPr>
            <p:cNvPr name="Freeform 15" id="15"/>
            <p:cNvSpPr/>
            <p:nvPr/>
          </p:nvSpPr>
          <p:spPr>
            <a:xfrm flipH="false" flipV="false" rot="0">
              <a:off x="10773" y="0"/>
              <a:ext cx="791254" cy="698500"/>
            </a:xfrm>
            <a:custGeom>
              <a:avLst/>
              <a:gdLst/>
              <a:ahLst/>
              <a:cxnLst/>
              <a:rect r="r" b="b" t="t" l="l"/>
              <a:pathLst>
                <a:path h="698500" w="791254">
                  <a:moveTo>
                    <a:pt x="773813" y="397743"/>
                  </a:moveTo>
                  <a:lnTo>
                    <a:pt x="627041" y="650007"/>
                  </a:lnTo>
                  <a:cubicBezTo>
                    <a:pt x="609573" y="680030"/>
                    <a:pt x="577459" y="698500"/>
                    <a:pt x="542724" y="698500"/>
                  </a:cubicBezTo>
                  <a:lnTo>
                    <a:pt x="248530" y="698500"/>
                  </a:lnTo>
                  <a:cubicBezTo>
                    <a:pt x="213795" y="698500"/>
                    <a:pt x="181681" y="680030"/>
                    <a:pt x="164213" y="650007"/>
                  </a:cubicBezTo>
                  <a:lnTo>
                    <a:pt x="17441" y="397743"/>
                  </a:lnTo>
                  <a:cubicBezTo>
                    <a:pt x="0" y="367766"/>
                    <a:pt x="0" y="330734"/>
                    <a:pt x="17441" y="300757"/>
                  </a:cubicBezTo>
                  <a:lnTo>
                    <a:pt x="164213" y="48493"/>
                  </a:lnTo>
                  <a:cubicBezTo>
                    <a:pt x="181681" y="18470"/>
                    <a:pt x="213795" y="0"/>
                    <a:pt x="248530" y="0"/>
                  </a:cubicBezTo>
                  <a:lnTo>
                    <a:pt x="542724" y="0"/>
                  </a:lnTo>
                  <a:cubicBezTo>
                    <a:pt x="577459" y="0"/>
                    <a:pt x="609573" y="18470"/>
                    <a:pt x="627041" y="48493"/>
                  </a:cubicBezTo>
                  <a:lnTo>
                    <a:pt x="773813" y="300757"/>
                  </a:lnTo>
                  <a:cubicBezTo>
                    <a:pt x="791254" y="330734"/>
                    <a:pt x="791254" y="367766"/>
                    <a:pt x="773813" y="397743"/>
                  </a:cubicBezTo>
                  <a:close/>
                </a:path>
              </a:pathLst>
            </a:custGeom>
            <a:solidFill>
              <a:srgbClr val="000B5D"/>
            </a:solidFill>
          </p:spPr>
        </p:sp>
        <p:sp>
          <p:nvSpPr>
            <p:cNvPr name="TextBox 16" id="16"/>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02523" y="2856179"/>
            <a:ext cx="1517940" cy="1304480"/>
            <a:chOff x="0" y="0"/>
            <a:chExt cx="812800" cy="698500"/>
          </a:xfrm>
        </p:grpSpPr>
        <p:sp>
          <p:nvSpPr>
            <p:cNvPr name="Freeform 18" id="18"/>
            <p:cNvSpPr/>
            <p:nvPr/>
          </p:nvSpPr>
          <p:spPr>
            <a:xfrm flipH="false" flipV="false" rot="0">
              <a:off x="10773" y="0"/>
              <a:ext cx="791254" cy="698500"/>
            </a:xfrm>
            <a:custGeom>
              <a:avLst/>
              <a:gdLst/>
              <a:ahLst/>
              <a:cxnLst/>
              <a:rect r="r" b="b" t="t" l="l"/>
              <a:pathLst>
                <a:path h="698500" w="791254">
                  <a:moveTo>
                    <a:pt x="773813" y="397743"/>
                  </a:moveTo>
                  <a:lnTo>
                    <a:pt x="627041" y="650007"/>
                  </a:lnTo>
                  <a:cubicBezTo>
                    <a:pt x="609573" y="680030"/>
                    <a:pt x="577459" y="698500"/>
                    <a:pt x="542724" y="698500"/>
                  </a:cubicBezTo>
                  <a:lnTo>
                    <a:pt x="248530" y="698500"/>
                  </a:lnTo>
                  <a:cubicBezTo>
                    <a:pt x="213795" y="698500"/>
                    <a:pt x="181681" y="680030"/>
                    <a:pt x="164213" y="650007"/>
                  </a:cubicBezTo>
                  <a:lnTo>
                    <a:pt x="17441" y="397743"/>
                  </a:lnTo>
                  <a:cubicBezTo>
                    <a:pt x="0" y="367766"/>
                    <a:pt x="0" y="330734"/>
                    <a:pt x="17441" y="300757"/>
                  </a:cubicBezTo>
                  <a:lnTo>
                    <a:pt x="164213" y="48493"/>
                  </a:lnTo>
                  <a:cubicBezTo>
                    <a:pt x="181681" y="18470"/>
                    <a:pt x="213795" y="0"/>
                    <a:pt x="248530" y="0"/>
                  </a:cubicBezTo>
                  <a:lnTo>
                    <a:pt x="542724" y="0"/>
                  </a:lnTo>
                  <a:cubicBezTo>
                    <a:pt x="577459" y="0"/>
                    <a:pt x="609573" y="18470"/>
                    <a:pt x="627041" y="48493"/>
                  </a:cubicBezTo>
                  <a:lnTo>
                    <a:pt x="773813" y="300757"/>
                  </a:lnTo>
                  <a:cubicBezTo>
                    <a:pt x="791254" y="330734"/>
                    <a:pt x="791254" y="367766"/>
                    <a:pt x="773813" y="397743"/>
                  </a:cubicBezTo>
                  <a:close/>
                </a:path>
              </a:pathLst>
            </a:custGeom>
            <a:solidFill>
              <a:srgbClr val="000B5D"/>
            </a:solidFill>
          </p:spPr>
        </p:sp>
        <p:sp>
          <p:nvSpPr>
            <p:cNvPr name="TextBox 19" id="19"/>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802523" y="4684054"/>
            <a:ext cx="1517940" cy="1304480"/>
            <a:chOff x="0" y="0"/>
            <a:chExt cx="812800" cy="698500"/>
          </a:xfrm>
        </p:grpSpPr>
        <p:sp>
          <p:nvSpPr>
            <p:cNvPr name="Freeform 21" id="21"/>
            <p:cNvSpPr/>
            <p:nvPr/>
          </p:nvSpPr>
          <p:spPr>
            <a:xfrm flipH="false" flipV="false" rot="0">
              <a:off x="10773" y="0"/>
              <a:ext cx="791254" cy="698500"/>
            </a:xfrm>
            <a:custGeom>
              <a:avLst/>
              <a:gdLst/>
              <a:ahLst/>
              <a:cxnLst/>
              <a:rect r="r" b="b" t="t" l="l"/>
              <a:pathLst>
                <a:path h="698500" w="791254">
                  <a:moveTo>
                    <a:pt x="773813" y="397743"/>
                  </a:moveTo>
                  <a:lnTo>
                    <a:pt x="627041" y="650007"/>
                  </a:lnTo>
                  <a:cubicBezTo>
                    <a:pt x="609573" y="680030"/>
                    <a:pt x="577459" y="698500"/>
                    <a:pt x="542724" y="698500"/>
                  </a:cubicBezTo>
                  <a:lnTo>
                    <a:pt x="248530" y="698500"/>
                  </a:lnTo>
                  <a:cubicBezTo>
                    <a:pt x="213795" y="698500"/>
                    <a:pt x="181681" y="680030"/>
                    <a:pt x="164213" y="650007"/>
                  </a:cubicBezTo>
                  <a:lnTo>
                    <a:pt x="17441" y="397743"/>
                  </a:lnTo>
                  <a:cubicBezTo>
                    <a:pt x="0" y="367766"/>
                    <a:pt x="0" y="330734"/>
                    <a:pt x="17441" y="300757"/>
                  </a:cubicBezTo>
                  <a:lnTo>
                    <a:pt x="164213" y="48493"/>
                  </a:lnTo>
                  <a:cubicBezTo>
                    <a:pt x="181681" y="18470"/>
                    <a:pt x="213795" y="0"/>
                    <a:pt x="248530" y="0"/>
                  </a:cubicBezTo>
                  <a:lnTo>
                    <a:pt x="542724" y="0"/>
                  </a:lnTo>
                  <a:cubicBezTo>
                    <a:pt x="577459" y="0"/>
                    <a:pt x="609573" y="18470"/>
                    <a:pt x="627041" y="48493"/>
                  </a:cubicBezTo>
                  <a:lnTo>
                    <a:pt x="773813" y="300757"/>
                  </a:lnTo>
                  <a:cubicBezTo>
                    <a:pt x="791254" y="330734"/>
                    <a:pt x="791254" y="367766"/>
                    <a:pt x="773813" y="397743"/>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23" id="23"/>
          <p:cNvGrpSpPr/>
          <p:nvPr/>
        </p:nvGrpSpPr>
        <p:grpSpPr>
          <a:xfrm rot="0">
            <a:off x="15166695" y="9200762"/>
            <a:ext cx="4185210" cy="2172476"/>
            <a:chOff x="0" y="0"/>
            <a:chExt cx="1345639" cy="698500"/>
          </a:xfrm>
        </p:grpSpPr>
        <p:sp>
          <p:nvSpPr>
            <p:cNvPr name="Freeform 24" id="2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25" id="25"/>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6" id="26"/>
          <p:cNvGrpSpPr/>
          <p:nvPr/>
        </p:nvGrpSpPr>
        <p:grpSpPr>
          <a:xfrm rot="0">
            <a:off x="11884582" y="9759052"/>
            <a:ext cx="8377487" cy="2964361"/>
            <a:chOff x="0" y="0"/>
            <a:chExt cx="1974009" cy="698500"/>
          </a:xfrm>
        </p:grpSpPr>
        <p:sp>
          <p:nvSpPr>
            <p:cNvPr name="Freeform 27" id="27"/>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28" id="28"/>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grpSp>
        <p:nvGrpSpPr>
          <p:cNvPr name="Group 29" id="29"/>
          <p:cNvGrpSpPr/>
          <p:nvPr/>
        </p:nvGrpSpPr>
        <p:grpSpPr>
          <a:xfrm rot="0">
            <a:off x="802523" y="6511930"/>
            <a:ext cx="1517940" cy="1304480"/>
            <a:chOff x="0" y="0"/>
            <a:chExt cx="812800" cy="698500"/>
          </a:xfrm>
        </p:grpSpPr>
        <p:sp>
          <p:nvSpPr>
            <p:cNvPr name="Freeform 30" id="30"/>
            <p:cNvSpPr/>
            <p:nvPr/>
          </p:nvSpPr>
          <p:spPr>
            <a:xfrm flipH="false" flipV="false" rot="0">
              <a:off x="10773" y="0"/>
              <a:ext cx="791254" cy="698500"/>
            </a:xfrm>
            <a:custGeom>
              <a:avLst/>
              <a:gdLst/>
              <a:ahLst/>
              <a:cxnLst/>
              <a:rect r="r" b="b" t="t" l="l"/>
              <a:pathLst>
                <a:path h="698500" w="791254">
                  <a:moveTo>
                    <a:pt x="773813" y="397743"/>
                  </a:moveTo>
                  <a:lnTo>
                    <a:pt x="627041" y="650007"/>
                  </a:lnTo>
                  <a:cubicBezTo>
                    <a:pt x="609573" y="680030"/>
                    <a:pt x="577459" y="698500"/>
                    <a:pt x="542724" y="698500"/>
                  </a:cubicBezTo>
                  <a:lnTo>
                    <a:pt x="248530" y="698500"/>
                  </a:lnTo>
                  <a:cubicBezTo>
                    <a:pt x="213795" y="698500"/>
                    <a:pt x="181681" y="680030"/>
                    <a:pt x="164213" y="650007"/>
                  </a:cubicBezTo>
                  <a:lnTo>
                    <a:pt x="17441" y="397743"/>
                  </a:lnTo>
                  <a:cubicBezTo>
                    <a:pt x="0" y="367766"/>
                    <a:pt x="0" y="330734"/>
                    <a:pt x="17441" y="300757"/>
                  </a:cubicBezTo>
                  <a:lnTo>
                    <a:pt x="164213" y="48493"/>
                  </a:lnTo>
                  <a:cubicBezTo>
                    <a:pt x="181681" y="18470"/>
                    <a:pt x="213795" y="0"/>
                    <a:pt x="248530" y="0"/>
                  </a:cubicBezTo>
                  <a:lnTo>
                    <a:pt x="542724" y="0"/>
                  </a:lnTo>
                  <a:cubicBezTo>
                    <a:pt x="577459" y="0"/>
                    <a:pt x="609573" y="18470"/>
                    <a:pt x="627041" y="48493"/>
                  </a:cubicBezTo>
                  <a:lnTo>
                    <a:pt x="773813" y="300757"/>
                  </a:lnTo>
                  <a:cubicBezTo>
                    <a:pt x="791254" y="330734"/>
                    <a:pt x="791254" y="367766"/>
                    <a:pt x="773813" y="397743"/>
                  </a:cubicBezTo>
                  <a:close/>
                </a:path>
              </a:pathLst>
            </a:custGeom>
            <a:solidFill>
              <a:srgbClr val="000B5D"/>
            </a:solidFill>
          </p:spPr>
        </p:sp>
        <p:sp>
          <p:nvSpPr>
            <p:cNvPr name="TextBox 31" id="31"/>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TextBox 32" id="32"/>
          <p:cNvSpPr txBox="true"/>
          <p:nvPr/>
        </p:nvSpPr>
        <p:spPr>
          <a:xfrm rot="0">
            <a:off x="7679653" y="394122"/>
            <a:ext cx="4204930" cy="943552"/>
          </a:xfrm>
          <a:prstGeom prst="rect">
            <a:avLst/>
          </a:prstGeom>
        </p:spPr>
        <p:txBody>
          <a:bodyPr anchor="t" rtlCol="false" tIns="0" lIns="0" bIns="0" rIns="0">
            <a:spAutoFit/>
          </a:bodyPr>
          <a:lstStyle/>
          <a:p>
            <a:pPr algn="r">
              <a:lnSpc>
                <a:spcPts val="7005"/>
              </a:lnSpc>
            </a:pPr>
            <a:r>
              <a:rPr lang="en-US" sz="7005">
                <a:solidFill>
                  <a:srgbClr val="000B5D"/>
                </a:solidFill>
                <a:latin typeface="Rokkitt Semi-Bold"/>
              </a:rPr>
              <a:t>MỤC LỤC</a:t>
            </a:r>
          </a:p>
        </p:txBody>
      </p:sp>
      <p:sp>
        <p:nvSpPr>
          <p:cNvPr name="TextBox 33" id="33"/>
          <p:cNvSpPr txBox="true"/>
          <p:nvPr/>
        </p:nvSpPr>
        <p:spPr>
          <a:xfrm rot="0">
            <a:off x="3530450" y="1895030"/>
            <a:ext cx="6550567" cy="438150"/>
          </a:xfrm>
          <a:prstGeom prst="rect">
            <a:avLst/>
          </a:prstGeom>
        </p:spPr>
        <p:txBody>
          <a:bodyPr anchor="t" rtlCol="false" tIns="0" lIns="0" bIns="0" rIns="0">
            <a:spAutoFit/>
          </a:bodyPr>
          <a:lstStyle/>
          <a:p>
            <a:pPr algn="just">
              <a:lnSpc>
                <a:spcPts val="3414"/>
              </a:lnSpc>
            </a:pPr>
            <a:r>
              <a:rPr lang="en-US" sz="2845">
                <a:solidFill>
                  <a:srgbClr val="000B5D"/>
                </a:solidFill>
                <a:latin typeface="Rokkitt Bold"/>
              </a:rPr>
              <a:t>TỔNG QUAN DỰ ÁN</a:t>
            </a:r>
          </a:p>
        </p:txBody>
      </p:sp>
      <p:sp>
        <p:nvSpPr>
          <p:cNvPr name="TextBox 34" id="34"/>
          <p:cNvSpPr txBox="true"/>
          <p:nvPr/>
        </p:nvSpPr>
        <p:spPr>
          <a:xfrm rot="0">
            <a:off x="1396110" y="1147443"/>
            <a:ext cx="565870" cy="1046344"/>
          </a:xfrm>
          <a:prstGeom prst="rect">
            <a:avLst/>
          </a:prstGeom>
        </p:spPr>
        <p:txBody>
          <a:bodyPr anchor="t" rtlCol="false" tIns="0" lIns="0" bIns="0" rIns="0">
            <a:spAutoFit/>
          </a:bodyPr>
          <a:lstStyle/>
          <a:p>
            <a:pPr algn="l">
              <a:lnSpc>
                <a:spcPts val="8477"/>
              </a:lnSpc>
            </a:pPr>
            <a:r>
              <a:rPr lang="en-US" sz="6055">
                <a:solidFill>
                  <a:srgbClr val="FFFFFF"/>
                </a:solidFill>
                <a:latin typeface="Rokkitt Semi-Bold"/>
              </a:rPr>
              <a:t>1</a:t>
            </a:r>
          </a:p>
        </p:txBody>
      </p:sp>
      <p:sp>
        <p:nvSpPr>
          <p:cNvPr name="TextBox 35" id="35"/>
          <p:cNvSpPr txBox="true"/>
          <p:nvPr/>
        </p:nvSpPr>
        <p:spPr>
          <a:xfrm rot="0">
            <a:off x="1278558" y="2951911"/>
            <a:ext cx="565870" cy="1046344"/>
          </a:xfrm>
          <a:prstGeom prst="rect">
            <a:avLst/>
          </a:prstGeom>
        </p:spPr>
        <p:txBody>
          <a:bodyPr anchor="t" rtlCol="false" tIns="0" lIns="0" bIns="0" rIns="0">
            <a:spAutoFit/>
          </a:bodyPr>
          <a:lstStyle/>
          <a:p>
            <a:pPr algn="l">
              <a:lnSpc>
                <a:spcPts val="8477"/>
              </a:lnSpc>
            </a:pPr>
            <a:r>
              <a:rPr lang="en-US" sz="6055">
                <a:solidFill>
                  <a:srgbClr val="FFFFFF"/>
                </a:solidFill>
                <a:latin typeface="Rokkitt Semi-Bold"/>
              </a:rPr>
              <a:t>2</a:t>
            </a:r>
          </a:p>
        </p:txBody>
      </p:sp>
      <p:sp>
        <p:nvSpPr>
          <p:cNvPr name="TextBox 36" id="36"/>
          <p:cNvSpPr txBox="true"/>
          <p:nvPr/>
        </p:nvSpPr>
        <p:spPr>
          <a:xfrm rot="0">
            <a:off x="14575684" y="1608703"/>
            <a:ext cx="1182022" cy="1046344"/>
          </a:xfrm>
          <a:prstGeom prst="rect">
            <a:avLst/>
          </a:prstGeom>
        </p:spPr>
        <p:txBody>
          <a:bodyPr anchor="t" rtlCol="false" tIns="0" lIns="0" bIns="0" rIns="0">
            <a:spAutoFit/>
          </a:bodyPr>
          <a:lstStyle/>
          <a:p>
            <a:pPr algn="l">
              <a:lnSpc>
                <a:spcPts val="8477"/>
              </a:lnSpc>
            </a:pPr>
            <a:r>
              <a:rPr lang="en-US" sz="6055">
                <a:solidFill>
                  <a:srgbClr val="1C3879"/>
                </a:solidFill>
                <a:latin typeface="Rokkitt Semi-Bold"/>
              </a:rPr>
              <a:t>4</a:t>
            </a:r>
          </a:p>
        </p:txBody>
      </p:sp>
      <p:sp>
        <p:nvSpPr>
          <p:cNvPr name="TextBox 37" id="37"/>
          <p:cNvSpPr txBox="true"/>
          <p:nvPr/>
        </p:nvSpPr>
        <p:spPr>
          <a:xfrm rot="0">
            <a:off x="3530450" y="3774417"/>
            <a:ext cx="6550567" cy="438150"/>
          </a:xfrm>
          <a:prstGeom prst="rect">
            <a:avLst/>
          </a:prstGeom>
        </p:spPr>
        <p:txBody>
          <a:bodyPr anchor="t" rtlCol="false" tIns="0" lIns="0" bIns="0" rIns="0">
            <a:spAutoFit/>
          </a:bodyPr>
          <a:lstStyle/>
          <a:p>
            <a:pPr algn="just">
              <a:lnSpc>
                <a:spcPts val="3414"/>
              </a:lnSpc>
            </a:pPr>
            <a:r>
              <a:rPr lang="en-US" sz="2845">
                <a:solidFill>
                  <a:srgbClr val="000B5D"/>
                </a:solidFill>
                <a:latin typeface="Rokkitt Bold"/>
              </a:rPr>
              <a:t>USE CASE DIAGRAM</a:t>
            </a:r>
          </a:p>
        </p:txBody>
      </p:sp>
      <p:sp>
        <p:nvSpPr>
          <p:cNvPr name="TextBox 38" id="38"/>
          <p:cNvSpPr txBox="true"/>
          <p:nvPr/>
        </p:nvSpPr>
        <p:spPr>
          <a:xfrm rot="0">
            <a:off x="1278558" y="4779304"/>
            <a:ext cx="565870" cy="1046344"/>
          </a:xfrm>
          <a:prstGeom prst="rect">
            <a:avLst/>
          </a:prstGeom>
        </p:spPr>
        <p:txBody>
          <a:bodyPr anchor="t" rtlCol="false" tIns="0" lIns="0" bIns="0" rIns="0">
            <a:spAutoFit/>
          </a:bodyPr>
          <a:lstStyle/>
          <a:p>
            <a:pPr algn="l">
              <a:lnSpc>
                <a:spcPts val="8477"/>
              </a:lnSpc>
            </a:pPr>
            <a:r>
              <a:rPr lang="en-US" sz="6055">
                <a:solidFill>
                  <a:srgbClr val="FFFFFF"/>
                </a:solidFill>
                <a:latin typeface="Rokkitt Semi-Bold"/>
              </a:rPr>
              <a:t>3</a:t>
            </a:r>
          </a:p>
        </p:txBody>
      </p:sp>
      <p:sp>
        <p:nvSpPr>
          <p:cNvPr name="TextBox 39" id="39"/>
          <p:cNvSpPr txBox="true"/>
          <p:nvPr/>
        </p:nvSpPr>
        <p:spPr>
          <a:xfrm rot="0">
            <a:off x="1278558" y="6568271"/>
            <a:ext cx="565870" cy="1046344"/>
          </a:xfrm>
          <a:prstGeom prst="rect">
            <a:avLst/>
          </a:prstGeom>
        </p:spPr>
        <p:txBody>
          <a:bodyPr anchor="t" rtlCol="false" tIns="0" lIns="0" bIns="0" rIns="0">
            <a:spAutoFit/>
          </a:bodyPr>
          <a:lstStyle/>
          <a:p>
            <a:pPr algn="l">
              <a:lnSpc>
                <a:spcPts val="8477"/>
              </a:lnSpc>
            </a:pPr>
            <a:r>
              <a:rPr lang="en-US" sz="6055">
                <a:solidFill>
                  <a:srgbClr val="FFFFFF"/>
                </a:solidFill>
                <a:latin typeface="Rokkitt Semi-Bold"/>
              </a:rPr>
              <a:t>4</a:t>
            </a:r>
          </a:p>
        </p:txBody>
      </p:sp>
      <p:sp>
        <p:nvSpPr>
          <p:cNvPr name="TextBox 40" id="40"/>
          <p:cNvSpPr txBox="true"/>
          <p:nvPr/>
        </p:nvSpPr>
        <p:spPr>
          <a:xfrm rot="0">
            <a:off x="1844428" y="5387498"/>
            <a:ext cx="8127955" cy="866775"/>
          </a:xfrm>
          <a:prstGeom prst="rect">
            <a:avLst/>
          </a:prstGeom>
        </p:spPr>
        <p:txBody>
          <a:bodyPr anchor="t" rtlCol="false" tIns="0" lIns="0" bIns="0" rIns="0">
            <a:spAutoFit/>
          </a:bodyPr>
          <a:lstStyle/>
          <a:p>
            <a:pPr algn="ctr">
              <a:lnSpc>
                <a:spcPts val="3414"/>
              </a:lnSpc>
            </a:pPr>
            <a:r>
              <a:rPr lang="en-US" sz="2845">
                <a:solidFill>
                  <a:srgbClr val="000B5D"/>
                </a:solidFill>
                <a:latin typeface="Rokkitt Bold"/>
              </a:rPr>
              <a:t>ACTIVITY DIAGRAM, CLASS DIAGRAM, SEQUENCE DIAGRAM</a:t>
            </a:r>
          </a:p>
        </p:txBody>
      </p:sp>
      <p:sp>
        <p:nvSpPr>
          <p:cNvPr name="TextBox 41" id="41"/>
          <p:cNvSpPr txBox="true"/>
          <p:nvPr/>
        </p:nvSpPr>
        <p:spPr>
          <a:xfrm rot="0">
            <a:off x="1679045" y="7225823"/>
            <a:ext cx="8127955" cy="866775"/>
          </a:xfrm>
          <a:prstGeom prst="rect">
            <a:avLst/>
          </a:prstGeom>
        </p:spPr>
        <p:txBody>
          <a:bodyPr anchor="t" rtlCol="false" tIns="0" lIns="0" bIns="0" rIns="0">
            <a:spAutoFit/>
          </a:bodyPr>
          <a:lstStyle/>
          <a:p>
            <a:pPr algn="ctr">
              <a:lnSpc>
                <a:spcPts val="3414"/>
              </a:lnSpc>
            </a:pPr>
            <a:r>
              <a:rPr lang="en-US" sz="2845">
                <a:solidFill>
                  <a:srgbClr val="000B5D"/>
                </a:solidFill>
                <a:latin typeface="Rokkitt Bold"/>
              </a:rPr>
              <a:t>ƯU, NHƯỢC ĐIỂM, HƯỚNG </a:t>
            </a:r>
          </a:p>
          <a:p>
            <a:pPr algn="ctr">
              <a:lnSpc>
                <a:spcPts val="3414"/>
              </a:lnSpc>
            </a:pPr>
            <a:r>
              <a:rPr lang="en-US" sz="2845">
                <a:solidFill>
                  <a:srgbClr val="000B5D"/>
                </a:solidFill>
                <a:latin typeface="Rokkitt Bold"/>
              </a:rPr>
              <a:t>PHÁT TRIỂN HỆ THỐNG</a:t>
            </a:r>
          </a:p>
        </p:txBody>
      </p:sp>
      <p:grpSp>
        <p:nvGrpSpPr>
          <p:cNvPr name="Group 42" id="42"/>
          <p:cNvGrpSpPr/>
          <p:nvPr/>
        </p:nvGrpSpPr>
        <p:grpSpPr>
          <a:xfrm rot="0">
            <a:off x="1561493" y="9020621"/>
            <a:ext cx="7994448" cy="908936"/>
            <a:chOff x="0" y="0"/>
            <a:chExt cx="6143581" cy="698500"/>
          </a:xfrm>
        </p:grpSpPr>
        <p:sp>
          <p:nvSpPr>
            <p:cNvPr name="Freeform 43" id="43"/>
            <p:cNvSpPr/>
            <p:nvPr/>
          </p:nvSpPr>
          <p:spPr>
            <a:xfrm flipH="false" flipV="false" rot="0">
              <a:off x="2046" y="0"/>
              <a:ext cx="6139490" cy="698500"/>
            </a:xfrm>
            <a:custGeom>
              <a:avLst/>
              <a:gdLst/>
              <a:ahLst/>
              <a:cxnLst/>
              <a:rect r="r" b="b" t="t" l="l"/>
              <a:pathLst>
                <a:path h="698500" w="6139490">
                  <a:moveTo>
                    <a:pt x="6136178" y="358458"/>
                  </a:moveTo>
                  <a:lnTo>
                    <a:pt x="5943692" y="689293"/>
                  </a:lnTo>
                  <a:cubicBezTo>
                    <a:pt x="5940376" y="694993"/>
                    <a:pt x="5934278" y="698500"/>
                    <a:pt x="5927683" y="698500"/>
                  </a:cubicBezTo>
                  <a:lnTo>
                    <a:pt x="211807" y="698500"/>
                  </a:lnTo>
                  <a:cubicBezTo>
                    <a:pt x="205211" y="698500"/>
                    <a:pt x="199114" y="694993"/>
                    <a:pt x="195797" y="689293"/>
                  </a:cubicBezTo>
                  <a:lnTo>
                    <a:pt x="3311" y="358458"/>
                  </a:lnTo>
                  <a:cubicBezTo>
                    <a:pt x="0" y="352766"/>
                    <a:pt x="0" y="345734"/>
                    <a:pt x="3311" y="340042"/>
                  </a:cubicBezTo>
                  <a:lnTo>
                    <a:pt x="195797" y="9207"/>
                  </a:lnTo>
                  <a:cubicBezTo>
                    <a:pt x="199114" y="3507"/>
                    <a:pt x="205211" y="0"/>
                    <a:pt x="211807" y="0"/>
                  </a:cubicBezTo>
                  <a:lnTo>
                    <a:pt x="5927683" y="0"/>
                  </a:lnTo>
                  <a:cubicBezTo>
                    <a:pt x="5934278" y="0"/>
                    <a:pt x="5940376" y="3507"/>
                    <a:pt x="5943692" y="9207"/>
                  </a:cubicBezTo>
                  <a:lnTo>
                    <a:pt x="6136178" y="340042"/>
                  </a:lnTo>
                  <a:cubicBezTo>
                    <a:pt x="6139490" y="345734"/>
                    <a:pt x="6139490" y="352766"/>
                    <a:pt x="6136178" y="358458"/>
                  </a:cubicBezTo>
                  <a:close/>
                </a:path>
              </a:pathLst>
            </a:custGeom>
            <a:solidFill>
              <a:srgbClr val="000000">
                <a:alpha val="0"/>
              </a:srgbClr>
            </a:solidFill>
            <a:ln w="57150" cap="sq">
              <a:solidFill>
                <a:srgbClr val="000B5D"/>
              </a:solidFill>
              <a:prstDash val="solid"/>
              <a:miter/>
            </a:ln>
          </p:spPr>
        </p:sp>
        <p:sp>
          <p:nvSpPr>
            <p:cNvPr name="TextBox 44" id="44"/>
            <p:cNvSpPr txBox="true"/>
            <p:nvPr/>
          </p:nvSpPr>
          <p:spPr>
            <a:xfrm>
              <a:off x="114300" y="38100"/>
              <a:ext cx="5914981" cy="660400"/>
            </a:xfrm>
            <a:prstGeom prst="rect">
              <a:avLst/>
            </a:prstGeom>
          </p:spPr>
          <p:txBody>
            <a:bodyPr anchor="ctr" rtlCol="false" tIns="50800" lIns="50800" bIns="50800" rIns="50800"/>
            <a:lstStyle/>
            <a:p>
              <a:pPr algn="ctr">
                <a:lnSpc>
                  <a:spcPts val="2376"/>
                </a:lnSpc>
              </a:pPr>
            </a:p>
          </p:txBody>
        </p:sp>
      </p:grpSp>
      <p:grpSp>
        <p:nvGrpSpPr>
          <p:cNvPr name="Group 45" id="45"/>
          <p:cNvGrpSpPr/>
          <p:nvPr/>
        </p:nvGrpSpPr>
        <p:grpSpPr>
          <a:xfrm rot="0">
            <a:off x="802523" y="8368381"/>
            <a:ext cx="1517940" cy="1304480"/>
            <a:chOff x="0" y="0"/>
            <a:chExt cx="812800" cy="698500"/>
          </a:xfrm>
        </p:grpSpPr>
        <p:sp>
          <p:nvSpPr>
            <p:cNvPr name="Freeform 46" id="46"/>
            <p:cNvSpPr/>
            <p:nvPr/>
          </p:nvSpPr>
          <p:spPr>
            <a:xfrm flipH="false" flipV="false" rot="0">
              <a:off x="10773" y="0"/>
              <a:ext cx="791254" cy="698500"/>
            </a:xfrm>
            <a:custGeom>
              <a:avLst/>
              <a:gdLst/>
              <a:ahLst/>
              <a:cxnLst/>
              <a:rect r="r" b="b" t="t" l="l"/>
              <a:pathLst>
                <a:path h="698500" w="791254">
                  <a:moveTo>
                    <a:pt x="773813" y="397743"/>
                  </a:moveTo>
                  <a:lnTo>
                    <a:pt x="627041" y="650007"/>
                  </a:lnTo>
                  <a:cubicBezTo>
                    <a:pt x="609573" y="680030"/>
                    <a:pt x="577459" y="698500"/>
                    <a:pt x="542724" y="698500"/>
                  </a:cubicBezTo>
                  <a:lnTo>
                    <a:pt x="248530" y="698500"/>
                  </a:lnTo>
                  <a:cubicBezTo>
                    <a:pt x="213795" y="698500"/>
                    <a:pt x="181681" y="680030"/>
                    <a:pt x="164213" y="650007"/>
                  </a:cubicBezTo>
                  <a:lnTo>
                    <a:pt x="17441" y="397743"/>
                  </a:lnTo>
                  <a:cubicBezTo>
                    <a:pt x="0" y="367766"/>
                    <a:pt x="0" y="330734"/>
                    <a:pt x="17441" y="300757"/>
                  </a:cubicBezTo>
                  <a:lnTo>
                    <a:pt x="164213" y="48493"/>
                  </a:lnTo>
                  <a:cubicBezTo>
                    <a:pt x="181681" y="18470"/>
                    <a:pt x="213795" y="0"/>
                    <a:pt x="248530" y="0"/>
                  </a:cubicBezTo>
                  <a:lnTo>
                    <a:pt x="542724" y="0"/>
                  </a:lnTo>
                  <a:cubicBezTo>
                    <a:pt x="577459" y="0"/>
                    <a:pt x="609573" y="18470"/>
                    <a:pt x="627041" y="48493"/>
                  </a:cubicBezTo>
                  <a:lnTo>
                    <a:pt x="773813" y="300757"/>
                  </a:lnTo>
                  <a:cubicBezTo>
                    <a:pt x="791254" y="330734"/>
                    <a:pt x="791254" y="367766"/>
                    <a:pt x="773813" y="397743"/>
                  </a:cubicBezTo>
                  <a:close/>
                </a:path>
              </a:pathLst>
            </a:custGeom>
            <a:solidFill>
              <a:srgbClr val="000B5D"/>
            </a:solidFill>
          </p:spPr>
        </p:sp>
        <p:sp>
          <p:nvSpPr>
            <p:cNvPr name="TextBox 47" id="47"/>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TextBox 48" id="48"/>
          <p:cNvSpPr txBox="true"/>
          <p:nvPr/>
        </p:nvSpPr>
        <p:spPr>
          <a:xfrm rot="0">
            <a:off x="1278558" y="8424722"/>
            <a:ext cx="565870" cy="1046344"/>
          </a:xfrm>
          <a:prstGeom prst="rect">
            <a:avLst/>
          </a:prstGeom>
        </p:spPr>
        <p:txBody>
          <a:bodyPr anchor="t" rtlCol="false" tIns="0" lIns="0" bIns="0" rIns="0">
            <a:spAutoFit/>
          </a:bodyPr>
          <a:lstStyle/>
          <a:p>
            <a:pPr algn="l">
              <a:lnSpc>
                <a:spcPts val="8477"/>
              </a:lnSpc>
            </a:pPr>
            <a:r>
              <a:rPr lang="en-US" sz="6055">
                <a:solidFill>
                  <a:srgbClr val="FFFFFF"/>
                </a:solidFill>
                <a:latin typeface="Rokkitt Semi-Bold"/>
              </a:rPr>
              <a:t>5</a:t>
            </a:r>
          </a:p>
        </p:txBody>
      </p:sp>
      <p:sp>
        <p:nvSpPr>
          <p:cNvPr name="TextBox 49" id="49"/>
          <p:cNvSpPr txBox="true"/>
          <p:nvPr/>
        </p:nvSpPr>
        <p:spPr>
          <a:xfrm rot="0">
            <a:off x="4679601" y="9207023"/>
            <a:ext cx="8127955" cy="438150"/>
          </a:xfrm>
          <a:prstGeom prst="rect">
            <a:avLst/>
          </a:prstGeom>
        </p:spPr>
        <p:txBody>
          <a:bodyPr anchor="t" rtlCol="false" tIns="0" lIns="0" bIns="0" rIns="0">
            <a:spAutoFit/>
          </a:bodyPr>
          <a:lstStyle/>
          <a:p>
            <a:pPr algn="l">
              <a:lnSpc>
                <a:spcPts val="3414"/>
              </a:lnSpc>
            </a:pPr>
            <a:r>
              <a:rPr lang="en-US" sz="2845">
                <a:solidFill>
                  <a:srgbClr val="000B5D"/>
                </a:solidFill>
                <a:latin typeface="Rokkitt Bold"/>
              </a:rPr>
              <a:t>KẾT LUẬN</a:t>
            </a:r>
          </a:p>
        </p:txBody>
      </p:sp>
      <p:grpSp>
        <p:nvGrpSpPr>
          <p:cNvPr name="Group 50" id="50"/>
          <p:cNvGrpSpPr/>
          <p:nvPr/>
        </p:nvGrpSpPr>
        <p:grpSpPr>
          <a:xfrm rot="0">
            <a:off x="14234417" y="-1711588"/>
            <a:ext cx="4185210" cy="2172476"/>
            <a:chOff x="0" y="0"/>
            <a:chExt cx="1345639" cy="698500"/>
          </a:xfrm>
        </p:grpSpPr>
        <p:sp>
          <p:nvSpPr>
            <p:cNvPr name="Freeform 51" id="5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52" id="5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3" id="53"/>
          <p:cNvGrpSpPr/>
          <p:nvPr/>
        </p:nvGrpSpPr>
        <p:grpSpPr>
          <a:xfrm rot="0">
            <a:off x="16327022" y="-286442"/>
            <a:ext cx="2511232" cy="1494660"/>
            <a:chOff x="0" y="0"/>
            <a:chExt cx="1173575" cy="698500"/>
          </a:xfrm>
        </p:grpSpPr>
        <p:sp>
          <p:nvSpPr>
            <p:cNvPr name="Freeform 54" id="5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55" id="5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56" id="56"/>
          <p:cNvSpPr txBox="true"/>
          <p:nvPr/>
        </p:nvSpPr>
        <p:spPr>
          <a:xfrm rot="0">
            <a:off x="14575684" y="3413170"/>
            <a:ext cx="1182022" cy="1046344"/>
          </a:xfrm>
          <a:prstGeom prst="rect">
            <a:avLst/>
          </a:prstGeom>
        </p:spPr>
        <p:txBody>
          <a:bodyPr anchor="t" rtlCol="false" tIns="0" lIns="0" bIns="0" rIns="0">
            <a:spAutoFit/>
          </a:bodyPr>
          <a:lstStyle/>
          <a:p>
            <a:pPr algn="l">
              <a:lnSpc>
                <a:spcPts val="8477"/>
              </a:lnSpc>
            </a:pPr>
            <a:r>
              <a:rPr lang="en-US" sz="6055">
                <a:solidFill>
                  <a:srgbClr val="1C3879"/>
                </a:solidFill>
                <a:latin typeface="Rokkitt Semi-Bold"/>
              </a:rPr>
              <a:t>10</a:t>
            </a:r>
          </a:p>
        </p:txBody>
      </p:sp>
      <p:sp>
        <p:nvSpPr>
          <p:cNvPr name="TextBox 57" id="57"/>
          <p:cNvSpPr txBox="true"/>
          <p:nvPr/>
        </p:nvSpPr>
        <p:spPr>
          <a:xfrm rot="0">
            <a:off x="14575684" y="5297077"/>
            <a:ext cx="1182022" cy="1046344"/>
          </a:xfrm>
          <a:prstGeom prst="rect">
            <a:avLst/>
          </a:prstGeom>
        </p:spPr>
        <p:txBody>
          <a:bodyPr anchor="t" rtlCol="false" tIns="0" lIns="0" bIns="0" rIns="0">
            <a:spAutoFit/>
          </a:bodyPr>
          <a:lstStyle/>
          <a:p>
            <a:pPr algn="l">
              <a:lnSpc>
                <a:spcPts val="8477"/>
              </a:lnSpc>
            </a:pPr>
            <a:r>
              <a:rPr lang="en-US" sz="6055">
                <a:solidFill>
                  <a:srgbClr val="1C3879"/>
                </a:solidFill>
                <a:latin typeface="Rokkitt Semi-Bold"/>
              </a:rPr>
              <a:t>36</a:t>
            </a:r>
          </a:p>
        </p:txBody>
      </p:sp>
      <p:sp>
        <p:nvSpPr>
          <p:cNvPr name="TextBox 58" id="58"/>
          <p:cNvSpPr txBox="true"/>
          <p:nvPr/>
        </p:nvSpPr>
        <p:spPr>
          <a:xfrm rot="0">
            <a:off x="14575684" y="7026762"/>
            <a:ext cx="1182022" cy="1046344"/>
          </a:xfrm>
          <a:prstGeom prst="rect">
            <a:avLst/>
          </a:prstGeom>
        </p:spPr>
        <p:txBody>
          <a:bodyPr anchor="t" rtlCol="false" tIns="0" lIns="0" bIns="0" rIns="0">
            <a:spAutoFit/>
          </a:bodyPr>
          <a:lstStyle/>
          <a:p>
            <a:pPr algn="l">
              <a:lnSpc>
                <a:spcPts val="8477"/>
              </a:lnSpc>
            </a:pPr>
            <a:r>
              <a:rPr lang="en-US" sz="6055">
                <a:solidFill>
                  <a:srgbClr val="1C3879"/>
                </a:solidFill>
                <a:latin typeface="Rokkitt Semi-Bold"/>
              </a:rPr>
              <a:t>58</a:t>
            </a:r>
          </a:p>
        </p:txBody>
      </p:sp>
      <p:sp>
        <p:nvSpPr>
          <p:cNvPr name="TextBox 59" id="59"/>
          <p:cNvSpPr txBox="true"/>
          <p:nvPr/>
        </p:nvSpPr>
        <p:spPr>
          <a:xfrm rot="0">
            <a:off x="14575684" y="8712709"/>
            <a:ext cx="1182022" cy="1046344"/>
          </a:xfrm>
          <a:prstGeom prst="rect">
            <a:avLst/>
          </a:prstGeom>
        </p:spPr>
        <p:txBody>
          <a:bodyPr anchor="t" rtlCol="false" tIns="0" lIns="0" bIns="0" rIns="0">
            <a:spAutoFit/>
          </a:bodyPr>
          <a:lstStyle/>
          <a:p>
            <a:pPr algn="l">
              <a:lnSpc>
                <a:spcPts val="8477"/>
              </a:lnSpc>
            </a:pPr>
            <a:r>
              <a:rPr lang="en-US" sz="6055">
                <a:solidFill>
                  <a:srgbClr val="1C3879"/>
                </a:solidFill>
                <a:latin typeface="Rokkitt Semi-Bold"/>
              </a:rPr>
              <a:t>63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3875945" y="0"/>
            <a:ext cx="7330406" cy="1233316"/>
            <a:chOff x="0" y="0"/>
            <a:chExt cx="4343944" cy="730854"/>
          </a:xfrm>
        </p:grpSpPr>
        <p:sp>
          <p:nvSpPr>
            <p:cNvPr name="Freeform 9" id="9"/>
            <p:cNvSpPr/>
            <p:nvPr/>
          </p:nvSpPr>
          <p:spPr>
            <a:xfrm flipH="false" flipV="false" rot="0">
              <a:off x="0" y="0"/>
              <a:ext cx="4343945" cy="730854"/>
            </a:xfrm>
            <a:custGeom>
              <a:avLst/>
              <a:gdLst/>
              <a:ahLst/>
              <a:cxnLst/>
              <a:rect r="r" b="b" t="t" l="l"/>
              <a:pathLst>
                <a:path h="730854" w="4343945">
                  <a:moveTo>
                    <a:pt x="203200" y="0"/>
                  </a:moveTo>
                  <a:lnTo>
                    <a:pt x="4343945" y="0"/>
                  </a:lnTo>
                  <a:lnTo>
                    <a:pt x="4140745" y="730854"/>
                  </a:lnTo>
                  <a:lnTo>
                    <a:pt x="0" y="730854"/>
                  </a:lnTo>
                  <a:lnTo>
                    <a:pt x="203200" y="0"/>
                  </a:lnTo>
                  <a:close/>
                </a:path>
              </a:pathLst>
            </a:custGeom>
            <a:solidFill>
              <a:srgbClr val="000B5D"/>
            </a:solidFill>
          </p:spPr>
        </p:sp>
        <p:sp>
          <p:nvSpPr>
            <p:cNvPr name="TextBox 10" id="10"/>
            <p:cNvSpPr txBox="true"/>
            <p:nvPr/>
          </p:nvSpPr>
          <p:spPr>
            <a:xfrm>
              <a:off x="101600" y="-66675"/>
              <a:ext cx="4140744" cy="797529"/>
            </a:xfrm>
            <a:prstGeom prst="rect">
              <a:avLst/>
            </a:prstGeom>
          </p:spPr>
          <p:txBody>
            <a:bodyPr anchor="ctr" rtlCol="false" tIns="50800" lIns="50800" bIns="50800" rIns="50800"/>
            <a:lstStyle/>
            <a:p>
              <a:pPr algn="ctr">
                <a:lnSpc>
                  <a:spcPts val="4899"/>
                </a:lnSpc>
              </a:pPr>
            </a:p>
          </p:txBody>
        </p:sp>
      </p:grpSp>
      <p:sp>
        <p:nvSpPr>
          <p:cNvPr name="Freeform 11" id="11"/>
          <p:cNvSpPr/>
          <p:nvPr/>
        </p:nvSpPr>
        <p:spPr>
          <a:xfrm flipH="false" flipV="false" rot="0">
            <a:off x="1250068" y="178341"/>
            <a:ext cx="9226696" cy="10108659"/>
          </a:xfrm>
          <a:custGeom>
            <a:avLst/>
            <a:gdLst/>
            <a:ahLst/>
            <a:cxnLst/>
            <a:rect r="r" b="b" t="t" l="l"/>
            <a:pathLst>
              <a:path h="10108659" w="9226696">
                <a:moveTo>
                  <a:pt x="0" y="0"/>
                </a:moveTo>
                <a:lnTo>
                  <a:pt x="9226696" y="0"/>
                </a:lnTo>
                <a:lnTo>
                  <a:pt x="9226696" y="10108659"/>
                </a:lnTo>
                <a:lnTo>
                  <a:pt x="0" y="10108659"/>
                </a:lnTo>
                <a:lnTo>
                  <a:pt x="0" y="0"/>
                </a:lnTo>
                <a:close/>
              </a:path>
            </a:pathLst>
          </a:custGeom>
          <a:blipFill>
            <a:blip r:embed="rId2"/>
            <a:stretch>
              <a:fillRect l="0" t="0" r="0" b="0"/>
            </a:stretch>
          </a:blipFill>
        </p:spPr>
      </p:sp>
      <p:sp>
        <p:nvSpPr>
          <p:cNvPr name="TextBox 12" id="12"/>
          <p:cNvSpPr txBox="true"/>
          <p:nvPr/>
        </p:nvSpPr>
        <p:spPr>
          <a:xfrm rot="0">
            <a:off x="14617877" y="463391"/>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3.3 Đánh giá</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3875945" y="0"/>
            <a:ext cx="7330406" cy="1233316"/>
            <a:chOff x="0" y="0"/>
            <a:chExt cx="4343944" cy="730854"/>
          </a:xfrm>
        </p:grpSpPr>
        <p:sp>
          <p:nvSpPr>
            <p:cNvPr name="Freeform 9" id="9"/>
            <p:cNvSpPr/>
            <p:nvPr/>
          </p:nvSpPr>
          <p:spPr>
            <a:xfrm flipH="false" flipV="false" rot="0">
              <a:off x="0" y="0"/>
              <a:ext cx="4343945" cy="730854"/>
            </a:xfrm>
            <a:custGeom>
              <a:avLst/>
              <a:gdLst/>
              <a:ahLst/>
              <a:cxnLst/>
              <a:rect r="r" b="b" t="t" l="l"/>
              <a:pathLst>
                <a:path h="730854" w="4343945">
                  <a:moveTo>
                    <a:pt x="203200" y="0"/>
                  </a:moveTo>
                  <a:lnTo>
                    <a:pt x="4343945" y="0"/>
                  </a:lnTo>
                  <a:lnTo>
                    <a:pt x="4140745" y="730854"/>
                  </a:lnTo>
                  <a:lnTo>
                    <a:pt x="0" y="730854"/>
                  </a:lnTo>
                  <a:lnTo>
                    <a:pt x="203200" y="0"/>
                  </a:lnTo>
                  <a:close/>
                </a:path>
              </a:pathLst>
            </a:custGeom>
            <a:solidFill>
              <a:srgbClr val="000B5D"/>
            </a:solidFill>
          </p:spPr>
        </p:sp>
        <p:sp>
          <p:nvSpPr>
            <p:cNvPr name="TextBox 10" id="10"/>
            <p:cNvSpPr txBox="true"/>
            <p:nvPr/>
          </p:nvSpPr>
          <p:spPr>
            <a:xfrm>
              <a:off x="101600" y="-66675"/>
              <a:ext cx="4140744" cy="797529"/>
            </a:xfrm>
            <a:prstGeom prst="rect">
              <a:avLst/>
            </a:prstGeom>
          </p:spPr>
          <p:txBody>
            <a:bodyPr anchor="ctr" rtlCol="false" tIns="50800" lIns="50800" bIns="50800" rIns="50800"/>
            <a:lstStyle/>
            <a:p>
              <a:pPr algn="ctr">
                <a:lnSpc>
                  <a:spcPts val="4899"/>
                </a:lnSpc>
              </a:pPr>
            </a:p>
          </p:txBody>
        </p:sp>
      </p:grpSp>
      <p:sp>
        <p:nvSpPr>
          <p:cNvPr name="Freeform 11" id="11"/>
          <p:cNvSpPr/>
          <p:nvPr/>
        </p:nvSpPr>
        <p:spPr>
          <a:xfrm flipH="false" flipV="false" rot="0">
            <a:off x="1762810" y="183552"/>
            <a:ext cx="10172956" cy="9919897"/>
          </a:xfrm>
          <a:custGeom>
            <a:avLst/>
            <a:gdLst/>
            <a:ahLst/>
            <a:cxnLst/>
            <a:rect r="r" b="b" t="t" l="l"/>
            <a:pathLst>
              <a:path h="9919897" w="10172956">
                <a:moveTo>
                  <a:pt x="0" y="0"/>
                </a:moveTo>
                <a:lnTo>
                  <a:pt x="10172956" y="0"/>
                </a:lnTo>
                <a:lnTo>
                  <a:pt x="10172956" y="9919896"/>
                </a:lnTo>
                <a:lnTo>
                  <a:pt x="0" y="9919896"/>
                </a:lnTo>
                <a:lnTo>
                  <a:pt x="0" y="0"/>
                </a:lnTo>
                <a:close/>
              </a:path>
            </a:pathLst>
          </a:custGeom>
          <a:blipFill>
            <a:blip r:embed="rId2"/>
            <a:stretch>
              <a:fillRect l="0" t="0" r="0" b="0"/>
            </a:stretch>
          </a:blipFill>
        </p:spPr>
      </p:sp>
      <p:sp>
        <p:nvSpPr>
          <p:cNvPr name="TextBox 12" id="12"/>
          <p:cNvSpPr txBox="true"/>
          <p:nvPr/>
        </p:nvSpPr>
        <p:spPr>
          <a:xfrm rot="0">
            <a:off x="14617877" y="386153"/>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3.4 Đặt chỗ đỗ xe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3875945" y="0"/>
            <a:ext cx="7330406" cy="1233316"/>
            <a:chOff x="0" y="0"/>
            <a:chExt cx="4343944" cy="730854"/>
          </a:xfrm>
        </p:grpSpPr>
        <p:sp>
          <p:nvSpPr>
            <p:cNvPr name="Freeform 9" id="9"/>
            <p:cNvSpPr/>
            <p:nvPr/>
          </p:nvSpPr>
          <p:spPr>
            <a:xfrm flipH="false" flipV="false" rot="0">
              <a:off x="0" y="0"/>
              <a:ext cx="4343945" cy="730854"/>
            </a:xfrm>
            <a:custGeom>
              <a:avLst/>
              <a:gdLst/>
              <a:ahLst/>
              <a:cxnLst/>
              <a:rect r="r" b="b" t="t" l="l"/>
              <a:pathLst>
                <a:path h="730854" w="4343945">
                  <a:moveTo>
                    <a:pt x="203200" y="0"/>
                  </a:moveTo>
                  <a:lnTo>
                    <a:pt x="4343945" y="0"/>
                  </a:lnTo>
                  <a:lnTo>
                    <a:pt x="4140745" y="730854"/>
                  </a:lnTo>
                  <a:lnTo>
                    <a:pt x="0" y="730854"/>
                  </a:lnTo>
                  <a:lnTo>
                    <a:pt x="203200" y="0"/>
                  </a:lnTo>
                  <a:close/>
                </a:path>
              </a:pathLst>
            </a:custGeom>
            <a:solidFill>
              <a:srgbClr val="000B5D"/>
            </a:solidFill>
          </p:spPr>
        </p:sp>
        <p:sp>
          <p:nvSpPr>
            <p:cNvPr name="TextBox 10" id="10"/>
            <p:cNvSpPr txBox="true"/>
            <p:nvPr/>
          </p:nvSpPr>
          <p:spPr>
            <a:xfrm>
              <a:off x="101600" y="-66675"/>
              <a:ext cx="4140744" cy="797529"/>
            </a:xfrm>
            <a:prstGeom prst="rect">
              <a:avLst/>
            </a:prstGeom>
          </p:spPr>
          <p:txBody>
            <a:bodyPr anchor="ctr" rtlCol="false" tIns="50800" lIns="50800" bIns="50800" rIns="50800"/>
            <a:lstStyle/>
            <a:p>
              <a:pPr algn="ctr">
                <a:lnSpc>
                  <a:spcPts val="4899"/>
                </a:lnSpc>
              </a:pPr>
            </a:p>
          </p:txBody>
        </p:sp>
      </p:grpSp>
      <p:sp>
        <p:nvSpPr>
          <p:cNvPr name="Freeform 11" id="11"/>
          <p:cNvSpPr/>
          <p:nvPr/>
        </p:nvSpPr>
        <p:spPr>
          <a:xfrm flipH="false" flipV="false" rot="0">
            <a:off x="597179" y="1722175"/>
            <a:ext cx="14020697" cy="7536125"/>
          </a:xfrm>
          <a:custGeom>
            <a:avLst/>
            <a:gdLst/>
            <a:ahLst/>
            <a:cxnLst/>
            <a:rect r="r" b="b" t="t" l="l"/>
            <a:pathLst>
              <a:path h="7536125" w="14020697">
                <a:moveTo>
                  <a:pt x="0" y="0"/>
                </a:moveTo>
                <a:lnTo>
                  <a:pt x="14020698" y="0"/>
                </a:lnTo>
                <a:lnTo>
                  <a:pt x="14020698" y="7536125"/>
                </a:lnTo>
                <a:lnTo>
                  <a:pt x="0" y="7536125"/>
                </a:lnTo>
                <a:lnTo>
                  <a:pt x="0" y="0"/>
                </a:lnTo>
                <a:close/>
              </a:path>
            </a:pathLst>
          </a:custGeom>
          <a:blipFill>
            <a:blip r:embed="rId2"/>
            <a:stretch>
              <a:fillRect l="0" t="0" r="0" b="0"/>
            </a:stretch>
          </a:blipFill>
        </p:spPr>
      </p:sp>
      <p:sp>
        <p:nvSpPr>
          <p:cNvPr name="TextBox 12" id="12"/>
          <p:cNvSpPr txBox="true"/>
          <p:nvPr/>
        </p:nvSpPr>
        <p:spPr>
          <a:xfrm rot="0">
            <a:off x="14617877" y="386153"/>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3.5 Đặt chỗ đỗ xe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3875945" y="0"/>
            <a:ext cx="7330406" cy="1233316"/>
            <a:chOff x="0" y="0"/>
            <a:chExt cx="4343944" cy="730854"/>
          </a:xfrm>
        </p:grpSpPr>
        <p:sp>
          <p:nvSpPr>
            <p:cNvPr name="Freeform 9" id="9"/>
            <p:cNvSpPr/>
            <p:nvPr/>
          </p:nvSpPr>
          <p:spPr>
            <a:xfrm flipH="false" flipV="false" rot="0">
              <a:off x="0" y="0"/>
              <a:ext cx="4343945" cy="730854"/>
            </a:xfrm>
            <a:custGeom>
              <a:avLst/>
              <a:gdLst/>
              <a:ahLst/>
              <a:cxnLst/>
              <a:rect r="r" b="b" t="t" l="l"/>
              <a:pathLst>
                <a:path h="730854" w="4343945">
                  <a:moveTo>
                    <a:pt x="203200" y="0"/>
                  </a:moveTo>
                  <a:lnTo>
                    <a:pt x="4343945" y="0"/>
                  </a:lnTo>
                  <a:lnTo>
                    <a:pt x="4140745" y="730854"/>
                  </a:lnTo>
                  <a:lnTo>
                    <a:pt x="0" y="730854"/>
                  </a:lnTo>
                  <a:lnTo>
                    <a:pt x="203200" y="0"/>
                  </a:lnTo>
                  <a:close/>
                </a:path>
              </a:pathLst>
            </a:custGeom>
            <a:solidFill>
              <a:srgbClr val="000B5D"/>
            </a:solidFill>
          </p:spPr>
        </p:sp>
        <p:sp>
          <p:nvSpPr>
            <p:cNvPr name="TextBox 10" id="10"/>
            <p:cNvSpPr txBox="true"/>
            <p:nvPr/>
          </p:nvSpPr>
          <p:spPr>
            <a:xfrm>
              <a:off x="101600" y="-66675"/>
              <a:ext cx="4140744" cy="797529"/>
            </a:xfrm>
            <a:prstGeom prst="rect">
              <a:avLst/>
            </a:prstGeom>
          </p:spPr>
          <p:txBody>
            <a:bodyPr anchor="ctr" rtlCol="false" tIns="50800" lIns="50800" bIns="50800" rIns="50800"/>
            <a:lstStyle/>
            <a:p>
              <a:pPr algn="ctr">
                <a:lnSpc>
                  <a:spcPts val="4899"/>
                </a:lnSpc>
              </a:pPr>
            </a:p>
          </p:txBody>
        </p:sp>
      </p:grpSp>
      <p:sp>
        <p:nvSpPr>
          <p:cNvPr name="Freeform 11" id="11"/>
          <p:cNvSpPr/>
          <p:nvPr/>
        </p:nvSpPr>
        <p:spPr>
          <a:xfrm flipH="false" flipV="false" rot="0">
            <a:off x="700586" y="1410743"/>
            <a:ext cx="15038237" cy="7743570"/>
          </a:xfrm>
          <a:custGeom>
            <a:avLst/>
            <a:gdLst/>
            <a:ahLst/>
            <a:cxnLst/>
            <a:rect r="r" b="b" t="t" l="l"/>
            <a:pathLst>
              <a:path h="7743570" w="15038237">
                <a:moveTo>
                  <a:pt x="0" y="0"/>
                </a:moveTo>
                <a:lnTo>
                  <a:pt x="15038237" y="0"/>
                </a:lnTo>
                <a:lnTo>
                  <a:pt x="15038237" y="7743570"/>
                </a:lnTo>
                <a:lnTo>
                  <a:pt x="0" y="7743570"/>
                </a:lnTo>
                <a:lnTo>
                  <a:pt x="0" y="0"/>
                </a:lnTo>
                <a:close/>
              </a:path>
            </a:pathLst>
          </a:custGeom>
          <a:blipFill>
            <a:blip r:embed="rId2"/>
            <a:stretch>
              <a:fillRect l="0" t="0" r="0" b="0"/>
            </a:stretch>
          </a:blipFill>
        </p:spPr>
      </p:sp>
      <p:sp>
        <p:nvSpPr>
          <p:cNvPr name="TextBox 12" id="12"/>
          <p:cNvSpPr txBox="true"/>
          <p:nvPr/>
        </p:nvSpPr>
        <p:spPr>
          <a:xfrm rot="0">
            <a:off x="14617877" y="386153"/>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3.4.1 Đăng nhập</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3875945" y="0"/>
            <a:ext cx="7330406" cy="1233316"/>
            <a:chOff x="0" y="0"/>
            <a:chExt cx="4343944" cy="730854"/>
          </a:xfrm>
        </p:grpSpPr>
        <p:sp>
          <p:nvSpPr>
            <p:cNvPr name="Freeform 9" id="9"/>
            <p:cNvSpPr/>
            <p:nvPr/>
          </p:nvSpPr>
          <p:spPr>
            <a:xfrm flipH="false" flipV="false" rot="0">
              <a:off x="0" y="0"/>
              <a:ext cx="4343945" cy="730854"/>
            </a:xfrm>
            <a:custGeom>
              <a:avLst/>
              <a:gdLst/>
              <a:ahLst/>
              <a:cxnLst/>
              <a:rect r="r" b="b" t="t" l="l"/>
              <a:pathLst>
                <a:path h="730854" w="4343945">
                  <a:moveTo>
                    <a:pt x="203200" y="0"/>
                  </a:moveTo>
                  <a:lnTo>
                    <a:pt x="4343945" y="0"/>
                  </a:lnTo>
                  <a:lnTo>
                    <a:pt x="4140745" y="730854"/>
                  </a:lnTo>
                  <a:lnTo>
                    <a:pt x="0" y="730854"/>
                  </a:lnTo>
                  <a:lnTo>
                    <a:pt x="203200" y="0"/>
                  </a:lnTo>
                  <a:close/>
                </a:path>
              </a:pathLst>
            </a:custGeom>
            <a:solidFill>
              <a:srgbClr val="000B5D"/>
            </a:solidFill>
          </p:spPr>
        </p:sp>
        <p:sp>
          <p:nvSpPr>
            <p:cNvPr name="TextBox 10" id="10"/>
            <p:cNvSpPr txBox="true"/>
            <p:nvPr/>
          </p:nvSpPr>
          <p:spPr>
            <a:xfrm>
              <a:off x="101600" y="-66675"/>
              <a:ext cx="4140744" cy="797529"/>
            </a:xfrm>
            <a:prstGeom prst="rect">
              <a:avLst/>
            </a:prstGeom>
          </p:spPr>
          <p:txBody>
            <a:bodyPr anchor="ctr" rtlCol="false" tIns="50800" lIns="50800" bIns="50800" rIns="50800"/>
            <a:lstStyle/>
            <a:p>
              <a:pPr algn="ctr">
                <a:lnSpc>
                  <a:spcPts val="4899"/>
                </a:lnSpc>
              </a:pPr>
            </a:p>
          </p:txBody>
        </p:sp>
      </p:grpSp>
      <p:sp>
        <p:nvSpPr>
          <p:cNvPr name="Freeform 11" id="11"/>
          <p:cNvSpPr/>
          <p:nvPr/>
        </p:nvSpPr>
        <p:spPr>
          <a:xfrm flipH="false" flipV="false" rot="0">
            <a:off x="640969" y="146679"/>
            <a:ext cx="11029336" cy="10140321"/>
          </a:xfrm>
          <a:custGeom>
            <a:avLst/>
            <a:gdLst/>
            <a:ahLst/>
            <a:cxnLst/>
            <a:rect r="r" b="b" t="t" l="l"/>
            <a:pathLst>
              <a:path h="10140321" w="11029336">
                <a:moveTo>
                  <a:pt x="0" y="0"/>
                </a:moveTo>
                <a:lnTo>
                  <a:pt x="11029335" y="0"/>
                </a:lnTo>
                <a:lnTo>
                  <a:pt x="11029335" y="10140321"/>
                </a:lnTo>
                <a:lnTo>
                  <a:pt x="0" y="10140321"/>
                </a:lnTo>
                <a:lnTo>
                  <a:pt x="0" y="0"/>
                </a:lnTo>
                <a:close/>
              </a:path>
            </a:pathLst>
          </a:custGeom>
          <a:blipFill>
            <a:blip r:embed="rId2"/>
            <a:stretch>
              <a:fillRect l="0" t="0" r="0" b="0"/>
            </a:stretch>
          </a:blipFill>
        </p:spPr>
      </p:sp>
      <p:sp>
        <p:nvSpPr>
          <p:cNvPr name="TextBox 12" id="12"/>
          <p:cNvSpPr txBox="true"/>
          <p:nvPr/>
        </p:nvSpPr>
        <p:spPr>
          <a:xfrm rot="0">
            <a:off x="14617877" y="386153"/>
            <a:ext cx="10918225" cy="480060"/>
          </a:xfrm>
          <a:prstGeom prst="rect">
            <a:avLst/>
          </a:prstGeom>
        </p:spPr>
        <p:txBody>
          <a:bodyPr anchor="t" rtlCol="false" tIns="0" lIns="0" bIns="0" rIns="0">
            <a:spAutoFit/>
          </a:bodyPr>
          <a:lstStyle/>
          <a:p>
            <a:pPr algn="l">
              <a:lnSpc>
                <a:spcPts val="3630"/>
              </a:lnSpc>
            </a:pPr>
            <a:r>
              <a:rPr lang="en-US" sz="3300">
                <a:solidFill>
                  <a:srgbClr val="FFFFFF"/>
                </a:solidFill>
                <a:latin typeface="Rokkitt Bold"/>
              </a:rPr>
              <a:t>3.4.1 Đăng nhập</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61529" y="2937389"/>
            <a:ext cx="12164941" cy="4412223"/>
            <a:chOff x="0" y="0"/>
            <a:chExt cx="3203935" cy="1162067"/>
          </a:xfrm>
        </p:grpSpPr>
        <p:sp>
          <p:nvSpPr>
            <p:cNvPr name="Freeform 4" id="4"/>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000B5D"/>
            </a:solidFill>
            <a:ln w="38100" cap="sq">
              <a:solidFill>
                <a:srgbClr val="FCFEFF"/>
              </a:solidFill>
              <a:prstDash val="solid"/>
              <a:miter/>
            </a:ln>
          </p:spPr>
        </p:sp>
        <p:sp>
          <p:nvSpPr>
            <p:cNvPr name="TextBox 5" id="5"/>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2775" y="3184050"/>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Rokkitt Bold"/>
              </a:rPr>
              <a:t>CHƯƠNG 3</a:t>
            </a:r>
          </a:p>
        </p:txBody>
      </p:sp>
      <p:sp>
        <p:nvSpPr>
          <p:cNvPr name="TextBox 7" id="7"/>
          <p:cNvSpPr txBox="true"/>
          <p:nvPr/>
        </p:nvSpPr>
        <p:spPr>
          <a:xfrm rot="0">
            <a:off x="3061529" y="5352378"/>
            <a:ext cx="12164941" cy="1784987"/>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Rokkitt"/>
              </a:rPr>
              <a:t>ACTIVITY DIAGRAM, CLASS DIAGRAM, SEQUENCE DIAGRAM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8350993" y="1585912"/>
            <a:ext cx="8289229" cy="1034415"/>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1. Activity Diagram</a:t>
            </a:r>
          </a:p>
        </p:txBody>
      </p:sp>
      <p:sp>
        <p:nvSpPr>
          <p:cNvPr name="TextBox 25" id="25"/>
          <p:cNvSpPr txBox="true"/>
          <p:nvPr/>
        </p:nvSpPr>
        <p:spPr>
          <a:xfrm rot="0">
            <a:off x="7478597" y="3008390"/>
            <a:ext cx="9780703" cy="5771334"/>
          </a:xfrm>
          <a:prstGeom prst="rect">
            <a:avLst/>
          </a:prstGeom>
        </p:spPr>
        <p:txBody>
          <a:bodyPr anchor="t" rtlCol="false" tIns="0" lIns="0" bIns="0" rIns="0">
            <a:spAutoFit/>
          </a:bodyPr>
          <a:lstStyle/>
          <a:p>
            <a:pPr algn="just">
              <a:lnSpc>
                <a:spcPts val="7705"/>
              </a:lnSpc>
            </a:pPr>
            <a:r>
              <a:rPr lang="en-US" sz="4353" spc="43">
                <a:solidFill>
                  <a:srgbClr val="2938FA"/>
                </a:solidFill>
                <a:latin typeface="Rokkitt Bold"/>
              </a:rPr>
              <a:t>1.1 Tổng quan về Activity Diagram</a:t>
            </a:r>
          </a:p>
          <a:p>
            <a:pPr algn="just">
              <a:lnSpc>
                <a:spcPts val="7705"/>
              </a:lnSpc>
            </a:pPr>
            <a:r>
              <a:rPr lang="en-US" sz="4353" spc="43">
                <a:solidFill>
                  <a:srgbClr val="2938FA"/>
                </a:solidFill>
                <a:latin typeface="Rokkitt Bold"/>
              </a:rPr>
              <a:t>1.2. Các thành phần cơ bản của Activity Diagram</a:t>
            </a:r>
          </a:p>
          <a:p>
            <a:pPr algn="just">
              <a:lnSpc>
                <a:spcPts val="7705"/>
              </a:lnSpc>
            </a:pPr>
            <a:r>
              <a:rPr lang="en-US" sz="4353" spc="43">
                <a:solidFill>
                  <a:srgbClr val="2938FA"/>
                </a:solidFill>
                <a:latin typeface="Rokkitt Bold"/>
              </a:rPr>
              <a:t>1.3 Cách vẽ Activity Diagram</a:t>
            </a:r>
          </a:p>
          <a:p>
            <a:pPr algn="just">
              <a:lnSpc>
                <a:spcPts val="7705"/>
              </a:lnSpc>
            </a:pPr>
            <a:r>
              <a:rPr lang="en-US" sz="4353" spc="43">
                <a:solidFill>
                  <a:srgbClr val="2938FA"/>
                </a:solidFill>
                <a:latin typeface="Rokkitt Bold"/>
              </a:rPr>
              <a:t>1.4 Activity Diagram cho Use case Đặt chỗ đỗ xe</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77040" y="1895166"/>
            <a:ext cx="15503126" cy="7127838"/>
            <a:chOff x="0" y="0"/>
            <a:chExt cx="5224590" cy="2402099"/>
          </a:xfrm>
        </p:grpSpPr>
        <p:sp>
          <p:nvSpPr>
            <p:cNvPr name="Freeform 6" id="6"/>
            <p:cNvSpPr/>
            <p:nvPr/>
          </p:nvSpPr>
          <p:spPr>
            <a:xfrm flipH="false" flipV="false" rot="0">
              <a:off x="0" y="0"/>
              <a:ext cx="5224590" cy="2402099"/>
            </a:xfrm>
            <a:custGeom>
              <a:avLst/>
              <a:gdLst/>
              <a:ahLst/>
              <a:cxnLst/>
              <a:rect r="r" b="b" t="t" l="l"/>
              <a:pathLst>
                <a:path h="2402099" w="5224590">
                  <a:moveTo>
                    <a:pt x="12484" y="0"/>
                  </a:moveTo>
                  <a:lnTo>
                    <a:pt x="5212106" y="0"/>
                  </a:lnTo>
                  <a:cubicBezTo>
                    <a:pt x="5215417" y="0"/>
                    <a:pt x="5218592" y="1315"/>
                    <a:pt x="5220934" y="3657"/>
                  </a:cubicBezTo>
                  <a:cubicBezTo>
                    <a:pt x="5223275" y="5998"/>
                    <a:pt x="5224590" y="9173"/>
                    <a:pt x="5224590" y="12484"/>
                  </a:cubicBezTo>
                  <a:lnTo>
                    <a:pt x="5224590" y="2389614"/>
                  </a:lnTo>
                  <a:cubicBezTo>
                    <a:pt x="5224590" y="2392925"/>
                    <a:pt x="5223275" y="2396101"/>
                    <a:pt x="5220934" y="2398442"/>
                  </a:cubicBezTo>
                  <a:cubicBezTo>
                    <a:pt x="5218592" y="2400783"/>
                    <a:pt x="5215417" y="2402099"/>
                    <a:pt x="5212106" y="2402099"/>
                  </a:cubicBezTo>
                  <a:lnTo>
                    <a:pt x="12484" y="2402099"/>
                  </a:lnTo>
                  <a:cubicBezTo>
                    <a:pt x="9173" y="2402099"/>
                    <a:pt x="5998" y="2400783"/>
                    <a:pt x="3657" y="2398442"/>
                  </a:cubicBezTo>
                  <a:cubicBezTo>
                    <a:pt x="1315" y="2396101"/>
                    <a:pt x="0" y="2392925"/>
                    <a:pt x="0" y="2389614"/>
                  </a:cubicBezTo>
                  <a:lnTo>
                    <a:pt x="0" y="12484"/>
                  </a:lnTo>
                  <a:cubicBezTo>
                    <a:pt x="0" y="9173"/>
                    <a:pt x="1315" y="5998"/>
                    <a:pt x="3657" y="3657"/>
                  </a:cubicBezTo>
                  <a:cubicBezTo>
                    <a:pt x="5998" y="1315"/>
                    <a:pt x="9173" y="0"/>
                    <a:pt x="12484" y="0"/>
                  </a:cubicBezTo>
                  <a:close/>
                </a:path>
              </a:pathLst>
            </a:custGeom>
            <a:solidFill>
              <a:srgbClr val="FDFDFD"/>
            </a:solidFill>
            <a:ln w="38100" cap="rnd">
              <a:solidFill>
                <a:srgbClr val="000B5D"/>
              </a:solidFill>
              <a:prstDash val="solid"/>
              <a:round/>
            </a:ln>
          </p:spPr>
        </p:sp>
        <p:sp>
          <p:nvSpPr>
            <p:cNvPr name="TextBox 7" id="7"/>
            <p:cNvSpPr txBox="true"/>
            <p:nvPr/>
          </p:nvSpPr>
          <p:spPr>
            <a:xfrm>
              <a:off x="0" y="-38100"/>
              <a:ext cx="5224590" cy="24401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969424" y="933450"/>
            <a:ext cx="14349152" cy="771526"/>
          </a:xfrm>
          <a:prstGeom prst="rect">
            <a:avLst/>
          </a:prstGeom>
        </p:spPr>
        <p:txBody>
          <a:bodyPr anchor="t" rtlCol="false" tIns="0" lIns="0" bIns="0" rIns="0">
            <a:spAutoFit/>
          </a:bodyPr>
          <a:lstStyle/>
          <a:p>
            <a:pPr algn="l">
              <a:lnSpc>
                <a:spcPts val="6299"/>
              </a:lnSpc>
              <a:spcBef>
                <a:spcPct val="0"/>
              </a:spcBef>
            </a:pPr>
            <a:r>
              <a:rPr lang="en-US" sz="4499">
                <a:solidFill>
                  <a:srgbClr val="000B5D"/>
                </a:solidFill>
                <a:latin typeface="Rokkitt Bold"/>
              </a:rPr>
              <a:t>1.1 Tổng quan về Activity Diagram</a:t>
            </a:r>
          </a:p>
        </p:txBody>
      </p:sp>
      <p:sp>
        <p:nvSpPr>
          <p:cNvPr name="TextBox 9" id="9"/>
          <p:cNvSpPr txBox="true"/>
          <p:nvPr/>
        </p:nvSpPr>
        <p:spPr>
          <a:xfrm rot="0">
            <a:off x="1406284" y="1918642"/>
            <a:ext cx="15244638" cy="7004686"/>
          </a:xfrm>
          <a:prstGeom prst="rect">
            <a:avLst/>
          </a:prstGeom>
        </p:spPr>
        <p:txBody>
          <a:bodyPr anchor="t" rtlCol="false" tIns="0" lIns="0" bIns="0" rIns="0">
            <a:spAutoFit/>
          </a:bodyPr>
          <a:lstStyle/>
          <a:p>
            <a:pPr algn="just">
              <a:lnSpc>
                <a:spcPts val="5039"/>
              </a:lnSpc>
            </a:pPr>
            <a:r>
              <a:rPr lang="en-US" sz="3599" spc="-71">
                <a:solidFill>
                  <a:srgbClr val="000B5D"/>
                </a:solidFill>
                <a:latin typeface="Rokkitt Medium"/>
              </a:rPr>
              <a:t>Activity Diagram được sử dụng để minh họa luồng điều khiển trong hệ thống và đề cập đến các bước liên quan đến việc thực hiện Use case. Chúng ta có thể mô tả cả quá trình xử lý tuần tự và xử lý đồng thời các hoạt động bằng Activity Diagram, tức là Activity Diagram tập trung vào điều kiện của luồng hoạt động và trình tự xảy ra.</a:t>
            </a:r>
          </a:p>
          <a:p>
            <a:pPr algn="just">
              <a:lnSpc>
                <a:spcPts val="5039"/>
              </a:lnSpc>
            </a:pPr>
            <a:r>
              <a:rPr lang="en-US" sz="3599" spc="-71">
                <a:solidFill>
                  <a:srgbClr val="000B5D"/>
                </a:solidFill>
                <a:latin typeface="Rokkitt Medium"/>
              </a:rPr>
              <a:t>Lợi ích của Activity Diagram:</a:t>
            </a:r>
          </a:p>
          <a:p>
            <a:pPr algn="just" marL="777234" indent="-388617" lvl="1">
              <a:lnSpc>
                <a:spcPts val="5039"/>
              </a:lnSpc>
              <a:buFont typeface="Arial"/>
              <a:buChar char="•"/>
            </a:pPr>
            <a:r>
              <a:rPr lang="en-US" sz="3599" spc="-71">
                <a:solidFill>
                  <a:srgbClr val="000B5D"/>
                </a:solidFill>
                <a:latin typeface="Rokkitt Medium"/>
              </a:rPr>
              <a:t>Mô tả các bước thực hiện trong một Use case UML.</a:t>
            </a:r>
          </a:p>
          <a:p>
            <a:pPr algn="just" marL="777234" indent="-388617" lvl="1">
              <a:lnSpc>
                <a:spcPts val="5039"/>
              </a:lnSpc>
              <a:buFont typeface="Arial"/>
              <a:buChar char="•"/>
            </a:pPr>
            <a:r>
              <a:rPr lang="en-US" sz="3599" spc="-71">
                <a:solidFill>
                  <a:srgbClr val="000B5D"/>
                </a:solidFill>
                <a:latin typeface="Rokkitt Medium"/>
              </a:rPr>
              <a:t>Minh họa một quy trình kinh doanh hoặc quy trình làm việc giữa người dùng và hệ thống.</a:t>
            </a:r>
          </a:p>
          <a:p>
            <a:pPr algn="just" marL="777234" indent="-388617" lvl="1">
              <a:lnSpc>
                <a:spcPts val="5039"/>
              </a:lnSpc>
              <a:buFont typeface="Arial"/>
              <a:buChar char="•"/>
            </a:pPr>
            <a:r>
              <a:rPr lang="en-US" sz="3599" spc="-71">
                <a:solidFill>
                  <a:srgbClr val="000B5D"/>
                </a:solidFill>
                <a:latin typeface="Rokkitt Medium"/>
              </a:rPr>
              <a:t>Đơn giản hóa và cải thiện mọi quy trình bằng cách làm rõ các trường hợp sử dụng phức tạp.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1818284">
            <a:off x="17643071" y="-1462163"/>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18284">
            <a:off x="15772142" y="-1462163"/>
            <a:ext cx="3194203" cy="16029749"/>
            <a:chOff x="0" y="0"/>
            <a:chExt cx="841272" cy="4221827"/>
          </a:xfrm>
        </p:grpSpPr>
        <p:sp>
          <p:nvSpPr>
            <p:cNvPr name="Freeform 7" id="7"/>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solidFill>
              <a:srgbClr val="004AAD"/>
            </a:solidFill>
          </p:spPr>
        </p:sp>
        <p:sp>
          <p:nvSpPr>
            <p:cNvPr name="TextBox 8" id="8"/>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798472" y="-3815133"/>
            <a:ext cx="274711" cy="11053763"/>
            <a:chOff x="0" y="0"/>
            <a:chExt cx="72352" cy="2911279"/>
          </a:xfrm>
        </p:grpSpPr>
        <p:sp>
          <p:nvSpPr>
            <p:cNvPr name="Freeform 10" id="10"/>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1" id="11"/>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1596475" y="6710534"/>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97882" y="1028700"/>
            <a:ext cx="16861007" cy="8665831"/>
            <a:chOff x="0" y="0"/>
            <a:chExt cx="5682199" cy="2920406"/>
          </a:xfrm>
        </p:grpSpPr>
        <p:sp>
          <p:nvSpPr>
            <p:cNvPr name="Freeform 16" id="16"/>
            <p:cNvSpPr/>
            <p:nvPr/>
          </p:nvSpPr>
          <p:spPr>
            <a:xfrm flipH="false" flipV="false" rot="0">
              <a:off x="0" y="0"/>
              <a:ext cx="5682200" cy="2920406"/>
            </a:xfrm>
            <a:custGeom>
              <a:avLst/>
              <a:gdLst/>
              <a:ahLst/>
              <a:cxnLst/>
              <a:rect r="r" b="b" t="t" l="l"/>
              <a:pathLst>
                <a:path h="2920406" w="5682200">
                  <a:moveTo>
                    <a:pt x="11479" y="0"/>
                  </a:moveTo>
                  <a:lnTo>
                    <a:pt x="5670721" y="0"/>
                  </a:lnTo>
                  <a:cubicBezTo>
                    <a:pt x="5677060" y="0"/>
                    <a:pt x="5682200" y="5139"/>
                    <a:pt x="5682200" y="11479"/>
                  </a:cubicBezTo>
                  <a:lnTo>
                    <a:pt x="5682200" y="2908927"/>
                  </a:lnTo>
                  <a:cubicBezTo>
                    <a:pt x="5682200" y="2911971"/>
                    <a:pt x="5680990" y="2914891"/>
                    <a:pt x="5678837" y="2917043"/>
                  </a:cubicBezTo>
                  <a:cubicBezTo>
                    <a:pt x="5676685" y="2919196"/>
                    <a:pt x="5673765" y="2920406"/>
                    <a:pt x="5670721" y="2920406"/>
                  </a:cubicBezTo>
                  <a:lnTo>
                    <a:pt x="11479" y="2920406"/>
                  </a:lnTo>
                  <a:cubicBezTo>
                    <a:pt x="8435" y="2920406"/>
                    <a:pt x="5515" y="2919196"/>
                    <a:pt x="3362" y="2917043"/>
                  </a:cubicBezTo>
                  <a:cubicBezTo>
                    <a:pt x="1209" y="2914891"/>
                    <a:pt x="0" y="2911971"/>
                    <a:pt x="0" y="2908927"/>
                  </a:cubicBezTo>
                  <a:lnTo>
                    <a:pt x="0" y="11479"/>
                  </a:lnTo>
                  <a:cubicBezTo>
                    <a:pt x="0" y="8435"/>
                    <a:pt x="1209" y="5515"/>
                    <a:pt x="3362" y="3362"/>
                  </a:cubicBezTo>
                  <a:cubicBezTo>
                    <a:pt x="5515" y="1209"/>
                    <a:pt x="8435" y="0"/>
                    <a:pt x="11479" y="0"/>
                  </a:cubicBezTo>
                  <a:close/>
                </a:path>
              </a:pathLst>
            </a:custGeom>
            <a:solidFill>
              <a:srgbClr val="FDFDFD"/>
            </a:solidFill>
            <a:ln w="38100" cap="rnd">
              <a:solidFill>
                <a:srgbClr val="000B5D"/>
              </a:solidFill>
              <a:prstDash val="solid"/>
              <a:round/>
            </a:ln>
          </p:spPr>
        </p:sp>
        <p:sp>
          <p:nvSpPr>
            <p:cNvPr name="TextBox 17" id="17"/>
            <p:cNvSpPr txBox="true"/>
            <p:nvPr/>
          </p:nvSpPr>
          <p:spPr>
            <a:xfrm>
              <a:off x="0" y="-38100"/>
              <a:ext cx="5682199" cy="29585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1610180" y="1999549"/>
            <a:ext cx="7216204" cy="6287901"/>
          </a:xfrm>
          <a:custGeom>
            <a:avLst/>
            <a:gdLst/>
            <a:ahLst/>
            <a:cxnLst/>
            <a:rect r="r" b="b" t="t" l="l"/>
            <a:pathLst>
              <a:path h="6287901" w="7216204">
                <a:moveTo>
                  <a:pt x="0" y="0"/>
                </a:moveTo>
                <a:lnTo>
                  <a:pt x="7216204" y="0"/>
                </a:lnTo>
                <a:lnTo>
                  <a:pt x="7216204" y="6287902"/>
                </a:lnTo>
                <a:lnTo>
                  <a:pt x="0" y="6287902"/>
                </a:lnTo>
                <a:lnTo>
                  <a:pt x="0" y="0"/>
                </a:lnTo>
                <a:close/>
              </a:path>
            </a:pathLst>
          </a:custGeom>
          <a:blipFill>
            <a:blip r:embed="rId3"/>
            <a:stretch>
              <a:fillRect l="-1049" t="0" r="-1049" b="0"/>
            </a:stretch>
          </a:blipFill>
        </p:spPr>
      </p:sp>
      <p:sp>
        <p:nvSpPr>
          <p:cNvPr name="Freeform 19" id="19"/>
          <p:cNvSpPr/>
          <p:nvPr/>
        </p:nvSpPr>
        <p:spPr>
          <a:xfrm flipH="false" flipV="false" rot="0">
            <a:off x="9144000" y="2084881"/>
            <a:ext cx="8225244" cy="6202569"/>
          </a:xfrm>
          <a:custGeom>
            <a:avLst/>
            <a:gdLst/>
            <a:ahLst/>
            <a:cxnLst/>
            <a:rect r="r" b="b" t="t" l="l"/>
            <a:pathLst>
              <a:path h="6202569" w="8225244">
                <a:moveTo>
                  <a:pt x="0" y="0"/>
                </a:moveTo>
                <a:lnTo>
                  <a:pt x="8225244" y="0"/>
                </a:lnTo>
                <a:lnTo>
                  <a:pt x="8225244" y="6202570"/>
                </a:lnTo>
                <a:lnTo>
                  <a:pt x="0" y="6202570"/>
                </a:lnTo>
                <a:lnTo>
                  <a:pt x="0" y="0"/>
                </a:lnTo>
                <a:close/>
              </a:path>
            </a:pathLst>
          </a:custGeom>
          <a:blipFill>
            <a:blip r:embed="rId4"/>
            <a:stretch>
              <a:fillRect l="0" t="-1470" r="0" b="-1001"/>
            </a:stretch>
          </a:blipFill>
        </p:spPr>
      </p:sp>
      <p:sp>
        <p:nvSpPr>
          <p:cNvPr name="TextBox 20" id="20"/>
          <p:cNvSpPr txBox="true"/>
          <p:nvPr/>
        </p:nvSpPr>
        <p:spPr>
          <a:xfrm rot="0">
            <a:off x="1051761" y="8552070"/>
            <a:ext cx="16907128" cy="340738"/>
          </a:xfrm>
          <a:prstGeom prst="rect">
            <a:avLst/>
          </a:prstGeom>
        </p:spPr>
        <p:txBody>
          <a:bodyPr anchor="t" rtlCol="false" tIns="0" lIns="0" bIns="0" rIns="0">
            <a:spAutoFit/>
          </a:bodyPr>
          <a:lstStyle/>
          <a:p>
            <a:pPr algn="ctr">
              <a:lnSpc>
                <a:spcPts val="2539"/>
              </a:lnSpc>
              <a:spcBef>
                <a:spcPct val="0"/>
              </a:spcBef>
            </a:pPr>
            <a:r>
              <a:rPr lang="en-US" sz="2539">
                <a:solidFill>
                  <a:srgbClr val="000000"/>
                </a:solidFill>
                <a:latin typeface="Rokkitt"/>
              </a:rPr>
              <a:t>Bảng các ký hiệu trong Activity Diagram</a:t>
            </a:r>
          </a:p>
        </p:txBody>
      </p:sp>
      <p:sp>
        <p:nvSpPr>
          <p:cNvPr name="TextBox 21" id="21"/>
          <p:cNvSpPr txBox="true"/>
          <p:nvPr/>
        </p:nvSpPr>
        <p:spPr>
          <a:xfrm rot="0">
            <a:off x="525933" y="19934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1.2 Các thành phần cơ bản của Activity Diagram</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32447" y="93345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1.3 Cách vẽ Activity Diagram</a:t>
            </a:r>
          </a:p>
        </p:txBody>
      </p:sp>
      <p:sp>
        <p:nvSpPr>
          <p:cNvPr name="TextBox 9" id="9"/>
          <p:cNvSpPr txBox="true"/>
          <p:nvPr/>
        </p:nvSpPr>
        <p:spPr>
          <a:xfrm rot="0">
            <a:off x="1220707" y="3258235"/>
            <a:ext cx="15846586" cy="3181350"/>
          </a:xfrm>
          <a:prstGeom prst="rect">
            <a:avLst/>
          </a:prstGeom>
        </p:spPr>
        <p:txBody>
          <a:bodyPr anchor="t" rtlCol="false" tIns="0" lIns="0" bIns="0" rIns="0">
            <a:spAutoFit/>
          </a:bodyPr>
          <a:lstStyle/>
          <a:p>
            <a:pPr algn="just" marL="971550" indent="-485775" lvl="1">
              <a:lnSpc>
                <a:spcPts val="6299"/>
              </a:lnSpc>
              <a:buFont typeface="Arial"/>
              <a:buChar char="•"/>
            </a:pPr>
            <a:r>
              <a:rPr lang="en-US" sz="4500" spc="-89">
                <a:solidFill>
                  <a:srgbClr val="000B5D"/>
                </a:solidFill>
                <a:latin typeface="Rokkitt"/>
              </a:rPr>
              <a:t>Bước 1. Xác định trạng thái ban đầu và trạng thái cuối cùng</a:t>
            </a:r>
          </a:p>
          <a:p>
            <a:pPr algn="just" marL="971550" indent="-485775" lvl="1">
              <a:lnSpc>
                <a:spcPts val="6299"/>
              </a:lnSpc>
              <a:buFont typeface="Arial"/>
              <a:buChar char="•"/>
            </a:pPr>
            <a:r>
              <a:rPr lang="en-US" sz="4500" spc="-89">
                <a:solidFill>
                  <a:srgbClr val="000B5D"/>
                </a:solidFill>
                <a:latin typeface="Rokkitt"/>
              </a:rPr>
              <a:t>Bước 2. Xác định các hoạt động trung gian cần thiết</a:t>
            </a:r>
          </a:p>
          <a:p>
            <a:pPr algn="just" marL="971550" indent="-485775" lvl="1">
              <a:lnSpc>
                <a:spcPts val="6299"/>
              </a:lnSpc>
              <a:buFont typeface="Arial"/>
              <a:buChar char="•"/>
            </a:pPr>
            <a:r>
              <a:rPr lang="en-US" sz="4500" spc="-89">
                <a:solidFill>
                  <a:srgbClr val="000B5D"/>
                </a:solidFill>
                <a:latin typeface="Rokkitt"/>
              </a:rPr>
              <a:t>Bước 3. Xác định các điều kiện hoặc ràng buộc</a:t>
            </a:r>
          </a:p>
          <a:p>
            <a:pPr algn="just" marL="971550" indent="-485775" lvl="1">
              <a:lnSpc>
                <a:spcPts val="6299"/>
              </a:lnSpc>
              <a:buFont typeface="Arial"/>
              <a:buChar char="•"/>
            </a:pPr>
            <a:r>
              <a:rPr lang="en-US" sz="4500" spc="-89">
                <a:solidFill>
                  <a:srgbClr val="000B5D"/>
                </a:solidFill>
                <a:latin typeface="Rokkitt"/>
              </a:rPr>
              <a:t>Bước 4. Vẽ sơ đồ với các ký hiệu phù hợp</a:t>
            </a: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61529" y="2937389"/>
            <a:ext cx="12164941" cy="4412223"/>
            <a:chOff x="0" y="0"/>
            <a:chExt cx="3203935" cy="1162067"/>
          </a:xfrm>
        </p:grpSpPr>
        <p:sp>
          <p:nvSpPr>
            <p:cNvPr name="Freeform 4" id="4"/>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000B5D"/>
            </a:solidFill>
            <a:ln w="38100" cap="sq">
              <a:solidFill>
                <a:srgbClr val="FCFEFF"/>
              </a:solidFill>
              <a:prstDash val="solid"/>
              <a:miter/>
            </a:ln>
          </p:spPr>
        </p:sp>
        <p:sp>
          <p:nvSpPr>
            <p:cNvPr name="TextBox 5" id="5"/>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2775" y="3184050"/>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Rokkitt Bold"/>
              </a:rPr>
              <a:t>CHƯƠNG 1</a:t>
            </a:r>
          </a:p>
        </p:txBody>
      </p:sp>
      <p:sp>
        <p:nvSpPr>
          <p:cNvPr name="TextBox 7" id="7"/>
          <p:cNvSpPr txBox="true"/>
          <p:nvPr/>
        </p:nvSpPr>
        <p:spPr>
          <a:xfrm rot="0">
            <a:off x="3061529" y="5644110"/>
            <a:ext cx="12164941"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Rokkitt Semi-Bold"/>
              </a:rPr>
              <a:t>TỔNG QUAN DỰ ÁN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Freeform 14" id="14"/>
          <p:cNvSpPr/>
          <p:nvPr/>
        </p:nvSpPr>
        <p:spPr>
          <a:xfrm flipH="false" flipV="false" rot="0">
            <a:off x="5096176" y="135412"/>
            <a:ext cx="7821309" cy="9961523"/>
          </a:xfrm>
          <a:custGeom>
            <a:avLst/>
            <a:gdLst/>
            <a:ahLst/>
            <a:cxnLst/>
            <a:rect r="r" b="b" t="t" l="l"/>
            <a:pathLst>
              <a:path h="9961523" w="7821309">
                <a:moveTo>
                  <a:pt x="0" y="0"/>
                </a:moveTo>
                <a:lnTo>
                  <a:pt x="7821308" y="0"/>
                </a:lnTo>
                <a:lnTo>
                  <a:pt x="7821308" y="9961523"/>
                </a:lnTo>
                <a:lnTo>
                  <a:pt x="0" y="9961523"/>
                </a:lnTo>
                <a:lnTo>
                  <a:pt x="0" y="0"/>
                </a:lnTo>
                <a:close/>
              </a:path>
            </a:pathLst>
          </a:custGeom>
          <a:blipFill>
            <a:blip r:embed="rId2"/>
            <a:stretch>
              <a:fillRect l="0" t="0" r="0" b="0"/>
            </a:stretch>
          </a:blipFill>
        </p:spPr>
      </p:sp>
      <p:sp>
        <p:nvSpPr>
          <p:cNvPr name="TextBox 15" id="15"/>
          <p:cNvSpPr txBox="true"/>
          <p:nvPr/>
        </p:nvSpPr>
        <p:spPr>
          <a:xfrm rot="0">
            <a:off x="646219" y="920868"/>
            <a:ext cx="3555186" cy="612801"/>
          </a:xfrm>
          <a:prstGeom prst="rect">
            <a:avLst/>
          </a:prstGeom>
        </p:spPr>
        <p:txBody>
          <a:bodyPr anchor="t" rtlCol="false" tIns="0" lIns="0" bIns="0" rIns="0">
            <a:spAutoFit/>
          </a:bodyPr>
          <a:lstStyle/>
          <a:p>
            <a:pPr algn="ctr">
              <a:lnSpc>
                <a:spcPts val="2376"/>
              </a:lnSpc>
              <a:spcBef>
                <a:spcPct val="0"/>
              </a:spcBef>
            </a:pPr>
            <a:r>
              <a:rPr lang="en-US" sz="2376">
                <a:solidFill>
                  <a:srgbClr val="000000"/>
                </a:solidFill>
                <a:latin typeface="Rokkitt Bold"/>
              </a:rPr>
              <a:t>1.4 Activity Diagram cho Use case Đặt chỗ đỗ xe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8037793" y="719586"/>
            <a:ext cx="8289229" cy="1034415"/>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2. Class Diagram</a:t>
            </a:r>
          </a:p>
        </p:txBody>
      </p:sp>
      <p:sp>
        <p:nvSpPr>
          <p:cNvPr name="TextBox 25" id="25"/>
          <p:cNvSpPr txBox="true"/>
          <p:nvPr/>
        </p:nvSpPr>
        <p:spPr>
          <a:xfrm rot="0">
            <a:off x="7714455" y="2070781"/>
            <a:ext cx="9544845" cy="9309318"/>
          </a:xfrm>
          <a:prstGeom prst="rect">
            <a:avLst/>
          </a:prstGeom>
        </p:spPr>
        <p:txBody>
          <a:bodyPr anchor="t" rtlCol="false" tIns="0" lIns="0" bIns="0" rIns="0">
            <a:spAutoFit/>
          </a:bodyPr>
          <a:lstStyle/>
          <a:p>
            <a:pPr algn="just">
              <a:lnSpc>
                <a:spcPts val="6705"/>
              </a:lnSpc>
            </a:pPr>
            <a:r>
              <a:rPr lang="en-US" sz="3788" spc="37">
                <a:solidFill>
                  <a:srgbClr val="2938FA"/>
                </a:solidFill>
                <a:latin typeface="Rokkitt Bold"/>
              </a:rPr>
              <a:t>2.1 Tổng quan về Class Diagram</a:t>
            </a:r>
          </a:p>
          <a:p>
            <a:pPr algn="just">
              <a:lnSpc>
                <a:spcPts val="6705"/>
              </a:lnSpc>
            </a:pPr>
            <a:r>
              <a:rPr lang="en-US" sz="3788" spc="37">
                <a:solidFill>
                  <a:srgbClr val="2938FA"/>
                </a:solidFill>
                <a:latin typeface="Rokkitt Bold"/>
              </a:rPr>
              <a:t>2.2 Các tính chất cơ bản của Class Diagram</a:t>
            </a:r>
          </a:p>
          <a:p>
            <a:pPr algn="just">
              <a:lnSpc>
                <a:spcPts val="6705"/>
              </a:lnSpc>
            </a:pPr>
            <a:r>
              <a:rPr lang="en-US" sz="3788" spc="37">
                <a:solidFill>
                  <a:srgbClr val="2938FA"/>
                </a:solidFill>
                <a:latin typeface="Rokkitt Bold"/>
              </a:rPr>
              <a:t>2.3 Mối quan hệ trong Class Diagram</a:t>
            </a:r>
          </a:p>
          <a:p>
            <a:pPr algn="just">
              <a:lnSpc>
                <a:spcPts val="6705"/>
              </a:lnSpc>
            </a:pPr>
            <a:r>
              <a:rPr lang="en-US" sz="3788" spc="37">
                <a:solidFill>
                  <a:srgbClr val="2938FA"/>
                </a:solidFill>
                <a:latin typeface="Rokkitt Bold"/>
              </a:rPr>
              <a:t>2.4 Access Modifier trong Class Diagram</a:t>
            </a:r>
          </a:p>
          <a:p>
            <a:pPr algn="just">
              <a:lnSpc>
                <a:spcPts val="6705"/>
              </a:lnSpc>
            </a:pPr>
            <a:r>
              <a:rPr lang="en-US" sz="3788" spc="37">
                <a:solidFill>
                  <a:srgbClr val="2938FA"/>
                </a:solidFill>
                <a:latin typeface="Rokkitt Bold"/>
              </a:rPr>
              <a:t>2.5 Multiplicity trong Class Diagram</a:t>
            </a:r>
          </a:p>
          <a:p>
            <a:pPr algn="just">
              <a:lnSpc>
                <a:spcPts val="6705"/>
              </a:lnSpc>
            </a:pPr>
            <a:r>
              <a:rPr lang="en-US" sz="3788" spc="37">
                <a:solidFill>
                  <a:srgbClr val="2938FA"/>
                </a:solidFill>
                <a:latin typeface="Rokkitt Bold"/>
              </a:rPr>
              <a:t>2.6 Các bước xây dựng Class Diagram</a:t>
            </a:r>
          </a:p>
          <a:p>
            <a:pPr algn="just">
              <a:lnSpc>
                <a:spcPts val="6705"/>
              </a:lnSpc>
            </a:pPr>
            <a:r>
              <a:rPr lang="en-US" sz="3788" spc="37">
                <a:solidFill>
                  <a:srgbClr val="2938FA"/>
                </a:solidFill>
                <a:latin typeface="Rokkitt Bold"/>
              </a:rPr>
              <a:t>2.7 Class Diagram trong Ứng dụng đặt chỗ đỗ xe</a:t>
            </a:r>
          </a:p>
          <a:p>
            <a:pPr algn="just">
              <a:lnSpc>
                <a:spcPts val="6705"/>
              </a:lnSpc>
            </a:pPr>
          </a:p>
          <a:p>
            <a:pPr algn="just">
              <a:lnSpc>
                <a:spcPts val="6705"/>
              </a:lnSpc>
            </a:pPr>
          </a:p>
          <a:p>
            <a:pPr algn="just">
              <a:lnSpc>
                <a:spcPts val="6705"/>
              </a:lnSpc>
            </a:pP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7775" y="1418026"/>
            <a:ext cx="16181656" cy="8194100"/>
            <a:chOff x="0" y="0"/>
            <a:chExt cx="5453257" cy="2761431"/>
          </a:xfrm>
        </p:grpSpPr>
        <p:sp>
          <p:nvSpPr>
            <p:cNvPr name="Freeform 6" id="6"/>
            <p:cNvSpPr/>
            <p:nvPr/>
          </p:nvSpPr>
          <p:spPr>
            <a:xfrm flipH="false" flipV="false" rot="0">
              <a:off x="0" y="0"/>
              <a:ext cx="5453257" cy="2761431"/>
            </a:xfrm>
            <a:custGeom>
              <a:avLst/>
              <a:gdLst/>
              <a:ahLst/>
              <a:cxnLst/>
              <a:rect r="r" b="b" t="t" l="l"/>
              <a:pathLst>
                <a:path h="2761431" w="5453257">
                  <a:moveTo>
                    <a:pt x="11961" y="0"/>
                  </a:moveTo>
                  <a:lnTo>
                    <a:pt x="5441296" y="0"/>
                  </a:lnTo>
                  <a:cubicBezTo>
                    <a:pt x="5444468" y="0"/>
                    <a:pt x="5447510" y="1260"/>
                    <a:pt x="5449753" y="3503"/>
                  </a:cubicBezTo>
                  <a:cubicBezTo>
                    <a:pt x="5451997" y="5746"/>
                    <a:pt x="5453257" y="8789"/>
                    <a:pt x="5453257" y="11961"/>
                  </a:cubicBezTo>
                  <a:lnTo>
                    <a:pt x="5453257" y="2749470"/>
                  </a:lnTo>
                  <a:cubicBezTo>
                    <a:pt x="5453257" y="2756076"/>
                    <a:pt x="5447902" y="2761431"/>
                    <a:pt x="5441296" y="2761431"/>
                  </a:cubicBezTo>
                  <a:lnTo>
                    <a:pt x="11961" y="2761431"/>
                  </a:lnTo>
                  <a:cubicBezTo>
                    <a:pt x="5355" y="2761431"/>
                    <a:pt x="0" y="2756076"/>
                    <a:pt x="0" y="2749470"/>
                  </a:cubicBezTo>
                  <a:lnTo>
                    <a:pt x="0" y="11961"/>
                  </a:lnTo>
                  <a:cubicBezTo>
                    <a:pt x="0" y="5355"/>
                    <a:pt x="5355" y="0"/>
                    <a:pt x="11961" y="0"/>
                  </a:cubicBezTo>
                  <a:close/>
                </a:path>
              </a:pathLst>
            </a:custGeom>
            <a:solidFill>
              <a:srgbClr val="FDFDFD"/>
            </a:solidFill>
            <a:ln w="38100" cap="rnd">
              <a:solidFill>
                <a:srgbClr val="000B5D"/>
              </a:solidFill>
              <a:prstDash val="solid"/>
              <a:round/>
            </a:ln>
          </p:spPr>
        </p:sp>
        <p:sp>
          <p:nvSpPr>
            <p:cNvPr name="TextBox 7" id="7"/>
            <p:cNvSpPr txBox="true"/>
            <p:nvPr/>
          </p:nvSpPr>
          <p:spPr>
            <a:xfrm>
              <a:off x="0" y="-38100"/>
              <a:ext cx="5453257" cy="279953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854026" y="595312"/>
            <a:ext cx="14349152" cy="771526"/>
          </a:xfrm>
          <a:prstGeom prst="rect">
            <a:avLst/>
          </a:prstGeom>
        </p:spPr>
        <p:txBody>
          <a:bodyPr anchor="t" rtlCol="false" tIns="0" lIns="0" bIns="0" rIns="0">
            <a:spAutoFit/>
          </a:bodyPr>
          <a:lstStyle/>
          <a:p>
            <a:pPr algn="l">
              <a:lnSpc>
                <a:spcPts val="6299"/>
              </a:lnSpc>
              <a:spcBef>
                <a:spcPct val="0"/>
              </a:spcBef>
            </a:pPr>
            <a:r>
              <a:rPr lang="en-US" sz="4499">
                <a:solidFill>
                  <a:srgbClr val="000B5D"/>
                </a:solidFill>
                <a:latin typeface="Rokkitt Bold"/>
              </a:rPr>
              <a:t>2.1 Tổng quan về Class Diagram</a:t>
            </a:r>
          </a:p>
        </p:txBody>
      </p:sp>
      <p:sp>
        <p:nvSpPr>
          <p:cNvPr name="TextBox 9" id="9"/>
          <p:cNvSpPr txBox="true"/>
          <p:nvPr/>
        </p:nvSpPr>
        <p:spPr>
          <a:xfrm rot="0">
            <a:off x="1172029" y="2167171"/>
            <a:ext cx="15713147" cy="6169026"/>
          </a:xfrm>
          <a:prstGeom prst="rect">
            <a:avLst/>
          </a:prstGeom>
        </p:spPr>
        <p:txBody>
          <a:bodyPr anchor="t" rtlCol="false" tIns="0" lIns="0" bIns="0" rIns="0">
            <a:spAutoFit/>
          </a:bodyPr>
          <a:lstStyle/>
          <a:p>
            <a:pPr algn="just">
              <a:lnSpc>
                <a:spcPts val="4899"/>
              </a:lnSpc>
            </a:pPr>
            <a:r>
              <a:rPr lang="en-US" sz="3499" spc="-69">
                <a:solidFill>
                  <a:srgbClr val="000B5D"/>
                </a:solidFill>
                <a:latin typeface="Rokkitt Medium"/>
              </a:rPr>
              <a:t>Nó là một loại biểu đồ cấu trúc tĩnh mô tả cấu trúc của một hệ thống bằng cách hiển thị các lớp của hệ thống, các thuộc tính của chúng, các phương thức và mối quan hệ giữa các đối tượng.</a:t>
            </a:r>
          </a:p>
          <a:p>
            <a:pPr algn="just">
              <a:lnSpc>
                <a:spcPts val="4899"/>
              </a:lnSpc>
            </a:pPr>
            <a:r>
              <a:rPr lang="en-US" sz="3499" spc="-69">
                <a:solidFill>
                  <a:srgbClr val="000B5D"/>
                </a:solidFill>
                <a:latin typeface="Rokkitt Medium"/>
              </a:rPr>
              <a:t>Mục đích của Class Diagram:</a:t>
            </a:r>
          </a:p>
          <a:p>
            <a:pPr algn="just" marL="755644" indent="-377822" lvl="1">
              <a:lnSpc>
                <a:spcPts val="4899"/>
              </a:lnSpc>
              <a:buFont typeface="Arial"/>
              <a:buChar char="•"/>
            </a:pPr>
            <a:r>
              <a:rPr lang="en-US" sz="3499" spc="-69">
                <a:solidFill>
                  <a:srgbClr val="000B5D"/>
                </a:solidFill>
                <a:latin typeface="Rokkitt Medium"/>
              </a:rPr>
              <a:t>Hiển thị cấu trúc tĩnh của các lớp trong hệ thống.</a:t>
            </a:r>
          </a:p>
          <a:p>
            <a:pPr algn="just" marL="755644" indent="-377822" lvl="1">
              <a:lnSpc>
                <a:spcPts val="4899"/>
              </a:lnSpc>
              <a:buFont typeface="Arial"/>
              <a:buChar char="•"/>
            </a:pPr>
            <a:r>
              <a:rPr lang="en-US" sz="3499" spc="-69">
                <a:solidFill>
                  <a:srgbClr val="000B5D"/>
                </a:solidFill>
                <a:latin typeface="Rokkitt Medium"/>
              </a:rPr>
              <a:t>Cung cấp một ký hiệu cơ bản cho các biểu đồ cấu trúc khác được quy định bởi UML.</a:t>
            </a:r>
          </a:p>
          <a:p>
            <a:pPr algn="just">
              <a:lnSpc>
                <a:spcPts val="4899"/>
              </a:lnSpc>
            </a:pPr>
            <a:r>
              <a:rPr lang="en-US" sz="3499" spc="-69">
                <a:solidFill>
                  <a:srgbClr val="000B5D"/>
                </a:solidFill>
                <a:latin typeface="Rokkitt Medium"/>
              </a:rPr>
              <a:t>Một Class Diagram được tạo thành từ:</a:t>
            </a:r>
          </a:p>
          <a:p>
            <a:pPr algn="just" marL="755644" indent="-377822" lvl="1">
              <a:lnSpc>
                <a:spcPts val="4899"/>
              </a:lnSpc>
              <a:buFont typeface="Arial"/>
              <a:buChar char="•"/>
            </a:pPr>
            <a:r>
              <a:rPr lang="en-US" sz="3499" spc="-69">
                <a:solidFill>
                  <a:srgbClr val="000B5D"/>
                </a:solidFill>
                <a:latin typeface="Rokkitt Medium"/>
              </a:rPr>
              <a:t>Một tập hợp các lớp</a:t>
            </a:r>
          </a:p>
          <a:p>
            <a:pPr algn="just" marL="755644" indent="-377822" lvl="1">
              <a:lnSpc>
                <a:spcPts val="4899"/>
              </a:lnSpc>
              <a:buFont typeface="Arial"/>
              <a:buChar char="•"/>
            </a:pPr>
            <a:r>
              <a:rPr lang="en-US" sz="3499" spc="-69">
                <a:solidFill>
                  <a:srgbClr val="000B5D"/>
                </a:solidFill>
                <a:latin typeface="Rokkitt Medium"/>
              </a:rPr>
              <a:t>Một tập hợp các mối quan hệ giữa các lớp </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432790" y="577204"/>
            <a:ext cx="14502449" cy="1686610"/>
          </a:xfrm>
          <a:prstGeom prst="rect">
            <a:avLst/>
          </a:prstGeom>
        </p:spPr>
        <p:txBody>
          <a:bodyPr anchor="t" rtlCol="false" tIns="0" lIns="0" bIns="0" rIns="0">
            <a:spAutoFit/>
          </a:bodyPr>
          <a:lstStyle/>
          <a:p>
            <a:pPr algn="l">
              <a:lnSpc>
                <a:spcPts val="6787"/>
              </a:lnSpc>
            </a:pPr>
            <a:r>
              <a:rPr lang="en-US" sz="4848">
                <a:solidFill>
                  <a:srgbClr val="000B5D"/>
                </a:solidFill>
                <a:latin typeface="Rokkitt Bold"/>
              </a:rPr>
              <a:t>2.2 Các tính chất cơ bản của Class Diagram</a:t>
            </a:r>
          </a:p>
          <a:p>
            <a:pPr algn="l">
              <a:lnSpc>
                <a:spcPts val="6787"/>
              </a:lnSpc>
              <a:spcBef>
                <a:spcPct val="0"/>
              </a:spcBef>
            </a:pPr>
          </a:p>
        </p:txBody>
      </p:sp>
      <p:sp>
        <p:nvSpPr>
          <p:cNvPr name="TextBox 9" id="9"/>
          <p:cNvSpPr txBox="true"/>
          <p:nvPr/>
        </p:nvSpPr>
        <p:spPr>
          <a:xfrm rot="0">
            <a:off x="1028700" y="2725859"/>
            <a:ext cx="15090943" cy="3934142"/>
          </a:xfrm>
          <a:prstGeom prst="rect">
            <a:avLst/>
          </a:prstGeom>
        </p:spPr>
        <p:txBody>
          <a:bodyPr anchor="t" rtlCol="false" tIns="0" lIns="0" bIns="0" rIns="0">
            <a:spAutoFit/>
          </a:bodyPr>
          <a:lstStyle/>
          <a:p>
            <a:pPr algn="just">
              <a:lnSpc>
                <a:spcPts val="5232"/>
              </a:lnSpc>
            </a:pPr>
            <a:r>
              <a:rPr lang="en-US" sz="3737" spc="-74">
                <a:solidFill>
                  <a:srgbClr val="000B5D"/>
                </a:solidFill>
                <a:latin typeface="Rokkitt"/>
              </a:rPr>
              <a:t>Một Class bao gồm ba phần:</a:t>
            </a:r>
          </a:p>
          <a:p>
            <a:pPr algn="just" marL="806932" indent="-403466" lvl="1">
              <a:lnSpc>
                <a:spcPts val="5232"/>
              </a:lnSpc>
              <a:buFont typeface="Arial"/>
              <a:buChar char="•"/>
            </a:pPr>
            <a:r>
              <a:rPr lang="en-US" sz="3737" spc="-74">
                <a:solidFill>
                  <a:srgbClr val="000B5D"/>
                </a:solidFill>
                <a:latin typeface="Rokkitt"/>
              </a:rPr>
              <a:t>Tên lớp (Class name)</a:t>
            </a:r>
          </a:p>
          <a:p>
            <a:pPr algn="just" marL="806932" indent="-403466" lvl="1">
              <a:lnSpc>
                <a:spcPts val="5232"/>
              </a:lnSpc>
              <a:buFont typeface="Arial"/>
              <a:buChar char="•"/>
            </a:pPr>
            <a:r>
              <a:rPr lang="en-US" sz="3737" spc="-74">
                <a:solidFill>
                  <a:srgbClr val="000B5D"/>
                </a:solidFill>
                <a:latin typeface="Rokkitt"/>
              </a:rPr>
              <a:t>Thuộc tính của lớp (Attribute): Các thuộc tính tương ứng với biến thành viên (biến dữ liệu) trong mã.</a:t>
            </a:r>
          </a:p>
          <a:p>
            <a:pPr algn="just" marL="806932" indent="-403466" lvl="1">
              <a:lnSpc>
                <a:spcPts val="5232"/>
              </a:lnSpc>
              <a:buFont typeface="Arial"/>
              <a:buChar char="•"/>
            </a:pPr>
            <a:r>
              <a:rPr lang="en-US" sz="3737" spc="-74">
                <a:solidFill>
                  <a:srgbClr val="000B5D"/>
                </a:solidFill>
                <a:latin typeface="Rokkitt"/>
              </a:rPr>
              <a:t>Các phương thức của lớp (Operation): Là các chức năng mà lớp cung cấp.</a:t>
            </a:r>
          </a:p>
          <a:p>
            <a:pPr algn="just">
              <a:lnSpc>
                <a:spcPts val="5232"/>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97069" y="13777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2.3 Mối quan hệ trong Class Diagram</a:t>
            </a:r>
          </a:p>
        </p:txBody>
      </p:sp>
      <p:sp>
        <p:nvSpPr>
          <p:cNvPr name="TextBox 9" id="9"/>
          <p:cNvSpPr txBox="true"/>
          <p:nvPr/>
        </p:nvSpPr>
        <p:spPr>
          <a:xfrm rot="0">
            <a:off x="397069" y="1074868"/>
            <a:ext cx="17591378" cy="5101192"/>
          </a:xfrm>
          <a:prstGeom prst="rect">
            <a:avLst/>
          </a:prstGeom>
        </p:spPr>
        <p:txBody>
          <a:bodyPr anchor="t" rtlCol="false" tIns="0" lIns="0" bIns="0" rIns="0">
            <a:spAutoFit/>
          </a:bodyPr>
          <a:lstStyle/>
          <a:p>
            <a:pPr algn="just">
              <a:lnSpc>
                <a:spcPts val="5793"/>
              </a:lnSpc>
            </a:pPr>
            <a:r>
              <a:rPr lang="en-US" sz="3737" spc="-74">
                <a:solidFill>
                  <a:srgbClr val="000B5D"/>
                </a:solidFill>
                <a:latin typeface="Rokkitt"/>
              </a:rPr>
              <a:t>Một lớp có thể tham gia vào một hoặc</a:t>
            </a:r>
            <a:r>
              <a:rPr lang="en-US" sz="3737" spc="-74">
                <a:solidFill>
                  <a:srgbClr val="000B5D"/>
                </a:solidFill>
                <a:latin typeface="Rokkitt"/>
              </a:rPr>
              <a:t> nhiều mối quan hệ với các lớp khác. Một mối quan hệ có thể là một trong các loại sau: </a:t>
            </a:r>
          </a:p>
          <a:p>
            <a:pPr algn="just" marL="806932" indent="-403466" lvl="1">
              <a:lnSpc>
                <a:spcPts val="5793"/>
              </a:lnSpc>
              <a:buFont typeface="Arial"/>
              <a:buChar char="•"/>
            </a:pPr>
            <a:r>
              <a:rPr lang="en-US" sz="3737" spc="-74">
                <a:solidFill>
                  <a:srgbClr val="000B5D"/>
                </a:solidFill>
                <a:latin typeface="Rokkitt"/>
              </a:rPr>
              <a:t>I</a:t>
            </a:r>
            <a:r>
              <a:rPr lang="en-US" sz="3737" spc="-74">
                <a:solidFill>
                  <a:srgbClr val="000B5D"/>
                </a:solidFill>
                <a:latin typeface="Rokkitt"/>
              </a:rPr>
              <a:t>nheritance: 1 class kế thừa từ 1 class khác.</a:t>
            </a:r>
          </a:p>
          <a:p>
            <a:pPr algn="just" marL="806932" indent="-403466" lvl="1">
              <a:lnSpc>
                <a:spcPts val="5793"/>
              </a:lnSpc>
              <a:buFont typeface="Arial"/>
              <a:buChar char="•"/>
            </a:pPr>
            <a:r>
              <a:rPr lang="en-US" sz="3737" spc="-74">
                <a:solidFill>
                  <a:srgbClr val="000B5D"/>
                </a:solidFill>
                <a:latin typeface="Rokkitt"/>
              </a:rPr>
              <a:t>Association: 2 class có liên hệ với nhau nhưng không chỉ rõ mối liên hệ.</a:t>
            </a:r>
          </a:p>
          <a:p>
            <a:pPr algn="just" marL="806932" indent="-403466" lvl="1">
              <a:lnSpc>
                <a:spcPts val="5793"/>
              </a:lnSpc>
              <a:buFont typeface="Arial"/>
              <a:buChar char="•"/>
            </a:pPr>
            <a:r>
              <a:rPr lang="en-US" sz="3737" spc="-74">
                <a:solidFill>
                  <a:srgbClr val="000B5D"/>
                </a:solidFill>
                <a:latin typeface="Rokkitt"/>
              </a:rPr>
              <a:t>C</a:t>
            </a:r>
            <a:r>
              <a:rPr lang="en-US" sz="3737" spc="-74">
                <a:solidFill>
                  <a:srgbClr val="000B5D"/>
                </a:solidFill>
                <a:latin typeface="Rokkitt"/>
              </a:rPr>
              <a:t>omposition: Đối tượng tạo từ class A mất thì đối tượng tạo từ class B sẽ mất.</a:t>
            </a:r>
          </a:p>
          <a:p>
            <a:pPr algn="just" marL="806932" indent="-403466" lvl="1">
              <a:lnSpc>
                <a:spcPts val="5793"/>
              </a:lnSpc>
              <a:buFont typeface="Arial"/>
              <a:buChar char="•"/>
            </a:pPr>
            <a:r>
              <a:rPr lang="en-US" sz="3737" spc="-74">
                <a:solidFill>
                  <a:srgbClr val="000B5D"/>
                </a:solidFill>
                <a:latin typeface="Rokkitt"/>
              </a:rPr>
              <a:t>Aggregation: Đối tượng tạo từ class A mất thì đối tượng tạo từ class B vẫn tồn tại độc lập</a:t>
            </a:r>
          </a:p>
          <a:p>
            <a:pPr algn="just">
              <a:lnSpc>
                <a:spcPts val="5793"/>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5435184" y="5591492"/>
            <a:ext cx="9025409" cy="4344180"/>
          </a:xfrm>
          <a:custGeom>
            <a:avLst/>
            <a:gdLst/>
            <a:ahLst/>
            <a:cxnLst/>
            <a:rect r="r" b="b" t="t" l="l"/>
            <a:pathLst>
              <a:path h="4344180" w="9025409">
                <a:moveTo>
                  <a:pt x="0" y="0"/>
                </a:moveTo>
                <a:lnTo>
                  <a:pt x="9025410" y="0"/>
                </a:lnTo>
                <a:lnTo>
                  <a:pt x="9025410" y="4344180"/>
                </a:lnTo>
                <a:lnTo>
                  <a:pt x="0" y="4344180"/>
                </a:lnTo>
                <a:lnTo>
                  <a:pt x="0" y="0"/>
                </a:lnTo>
                <a:close/>
              </a:path>
            </a:pathLst>
          </a:custGeom>
          <a:blipFill>
            <a:blip r:embed="rId2"/>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97069" y="137770"/>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2.4 Access Modifier trong Class Diagram</a:t>
            </a:r>
          </a:p>
        </p:txBody>
      </p:sp>
      <p:sp>
        <p:nvSpPr>
          <p:cNvPr name="TextBox 9" id="9"/>
          <p:cNvSpPr txBox="true"/>
          <p:nvPr/>
        </p:nvSpPr>
        <p:spPr>
          <a:xfrm rot="0">
            <a:off x="397069" y="1310640"/>
            <a:ext cx="17185569" cy="7338060"/>
          </a:xfrm>
          <a:prstGeom prst="rect">
            <a:avLst/>
          </a:prstGeom>
        </p:spPr>
        <p:txBody>
          <a:bodyPr anchor="t" rtlCol="false" tIns="0" lIns="0" bIns="0" rIns="0">
            <a:spAutoFit/>
          </a:bodyPr>
          <a:lstStyle/>
          <a:p>
            <a:pPr algn="just">
              <a:lnSpc>
                <a:spcPts val="6509"/>
              </a:lnSpc>
            </a:pPr>
            <a:r>
              <a:rPr lang="en-US" sz="4199" spc="-83">
                <a:solidFill>
                  <a:srgbClr val="000B5D"/>
                </a:solidFill>
                <a:latin typeface="Rokkitt"/>
              </a:rPr>
              <a:t>Sử dụng để đặc tả phạm vi tr</a:t>
            </a:r>
            <a:r>
              <a:rPr lang="en-US" sz="4199" spc="-83">
                <a:solidFill>
                  <a:srgbClr val="000B5D"/>
                </a:solidFill>
                <a:latin typeface="Rokkitt"/>
              </a:rPr>
              <a:t>uy cập cho các Attribute và Operation của một class (Cấp quyền cho các class khác sử dụng Attribute và Operation của class này).</a:t>
            </a:r>
          </a:p>
          <a:p>
            <a:pPr algn="just">
              <a:lnSpc>
                <a:spcPts val="6509"/>
              </a:lnSpc>
            </a:pPr>
            <a:r>
              <a:rPr lang="en-US" sz="4199" spc="-83">
                <a:solidFill>
                  <a:srgbClr val="000B5D"/>
                </a:solidFill>
                <a:latin typeface="Rokkitt"/>
              </a:rPr>
              <a:t>Có 4 lựa chọn phạm vi truy cập:</a:t>
            </a:r>
          </a:p>
          <a:p>
            <a:pPr algn="just" marL="906778" indent="-453389" lvl="1">
              <a:lnSpc>
                <a:spcPts val="6509"/>
              </a:lnSpc>
              <a:buFont typeface="Arial"/>
              <a:buChar char="•"/>
            </a:pPr>
            <a:r>
              <a:rPr lang="en-US" sz="4199" spc="-83">
                <a:solidFill>
                  <a:srgbClr val="000B5D"/>
                </a:solidFill>
                <a:latin typeface="Rokkitt"/>
              </a:rPr>
              <a:t>Private ( - )</a:t>
            </a:r>
          </a:p>
          <a:p>
            <a:pPr algn="just" marL="906778" indent="-453389" lvl="1">
              <a:lnSpc>
                <a:spcPts val="6509"/>
              </a:lnSpc>
              <a:buFont typeface="Arial"/>
              <a:buChar char="•"/>
            </a:pPr>
            <a:r>
              <a:rPr lang="en-US" sz="4199" spc="-83">
                <a:solidFill>
                  <a:srgbClr val="000B5D"/>
                </a:solidFill>
                <a:latin typeface="Rokkitt"/>
              </a:rPr>
              <a:t>Public ( + )</a:t>
            </a:r>
          </a:p>
          <a:p>
            <a:pPr algn="just" marL="906778" indent="-453389" lvl="1">
              <a:lnSpc>
                <a:spcPts val="6509"/>
              </a:lnSpc>
              <a:buFont typeface="Arial"/>
              <a:buChar char="•"/>
            </a:pPr>
            <a:r>
              <a:rPr lang="en-US" sz="4199" spc="-83">
                <a:solidFill>
                  <a:srgbClr val="000B5D"/>
                </a:solidFill>
                <a:latin typeface="Rokkitt"/>
              </a:rPr>
              <a:t>P</a:t>
            </a:r>
            <a:r>
              <a:rPr lang="en-US" sz="4199" spc="-83">
                <a:solidFill>
                  <a:srgbClr val="000B5D"/>
                </a:solidFill>
                <a:latin typeface="Rokkitt"/>
              </a:rPr>
              <a:t>rotected ( # )</a:t>
            </a:r>
          </a:p>
          <a:p>
            <a:pPr algn="just" marL="906778" indent="-453389" lvl="1">
              <a:lnSpc>
                <a:spcPts val="6509"/>
              </a:lnSpc>
              <a:buFont typeface="Arial"/>
              <a:buChar char="•"/>
            </a:pPr>
            <a:r>
              <a:rPr lang="en-US" sz="4199" spc="-83">
                <a:solidFill>
                  <a:srgbClr val="000B5D"/>
                </a:solidFill>
                <a:latin typeface="Rokkitt"/>
              </a:rPr>
              <a:t>Package/Default</a:t>
            </a:r>
          </a:p>
          <a:p>
            <a:pPr algn="just">
              <a:lnSpc>
                <a:spcPts val="6509"/>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00136" y="590124"/>
            <a:ext cx="14502449" cy="1686610"/>
          </a:xfrm>
          <a:prstGeom prst="rect">
            <a:avLst/>
          </a:prstGeom>
        </p:spPr>
        <p:txBody>
          <a:bodyPr anchor="t" rtlCol="false" tIns="0" lIns="0" bIns="0" rIns="0">
            <a:spAutoFit/>
          </a:bodyPr>
          <a:lstStyle/>
          <a:p>
            <a:pPr algn="l">
              <a:lnSpc>
                <a:spcPts val="6787"/>
              </a:lnSpc>
            </a:pPr>
            <a:r>
              <a:rPr lang="en-US" sz="4848">
                <a:solidFill>
                  <a:srgbClr val="000B5D"/>
                </a:solidFill>
                <a:latin typeface="Rokkitt Bold"/>
              </a:rPr>
              <a:t>2.5 Multiplicity trong Class Diagram</a:t>
            </a:r>
          </a:p>
          <a:p>
            <a:pPr algn="l">
              <a:lnSpc>
                <a:spcPts val="6787"/>
              </a:lnSpc>
              <a:spcBef>
                <a:spcPct val="0"/>
              </a:spcBef>
            </a:pPr>
          </a:p>
        </p:txBody>
      </p:sp>
      <p:sp>
        <p:nvSpPr>
          <p:cNvPr name="TextBox 9" id="9"/>
          <p:cNvSpPr txBox="true"/>
          <p:nvPr/>
        </p:nvSpPr>
        <p:spPr>
          <a:xfrm rot="0">
            <a:off x="809703" y="1807845"/>
            <a:ext cx="17185569" cy="6666865"/>
          </a:xfrm>
          <a:prstGeom prst="rect">
            <a:avLst/>
          </a:prstGeom>
        </p:spPr>
        <p:txBody>
          <a:bodyPr anchor="t" rtlCol="false" tIns="0" lIns="0" bIns="0" rIns="0">
            <a:spAutoFit/>
          </a:bodyPr>
          <a:lstStyle/>
          <a:p>
            <a:pPr algn="just">
              <a:lnSpc>
                <a:spcPts val="6664"/>
              </a:lnSpc>
            </a:pPr>
            <a:r>
              <a:rPr lang="en-US" sz="4299" spc="-85">
                <a:solidFill>
                  <a:srgbClr val="000B5D"/>
                </a:solidFill>
                <a:latin typeface="Rokkitt"/>
              </a:rPr>
              <a:t>Sử dụng để thể</a:t>
            </a:r>
            <a:r>
              <a:rPr lang="en-US" sz="4299" spc="-85">
                <a:solidFill>
                  <a:srgbClr val="000B5D"/>
                </a:solidFill>
                <a:latin typeface="Rokkitt"/>
              </a:rPr>
              <a:t> hiện quan hệ về số lượng giữa các đối tượng được tạo từ các class trong Class Diagram:</a:t>
            </a:r>
          </a:p>
          <a:p>
            <a:pPr algn="just" marL="928368" indent="-464184" lvl="1">
              <a:lnSpc>
                <a:spcPts val="6664"/>
              </a:lnSpc>
              <a:buFont typeface="Arial"/>
              <a:buChar char="•"/>
            </a:pPr>
            <a:r>
              <a:rPr lang="en-US" sz="4299" spc="-85">
                <a:solidFill>
                  <a:srgbClr val="000B5D"/>
                </a:solidFill>
                <a:latin typeface="Rokkitt"/>
              </a:rPr>
              <a:t>0...1: 0 hoặc 1</a:t>
            </a:r>
          </a:p>
          <a:p>
            <a:pPr algn="just" marL="928368" indent="-464184" lvl="1">
              <a:lnSpc>
                <a:spcPts val="6664"/>
              </a:lnSpc>
              <a:buFont typeface="Arial"/>
              <a:buChar char="•"/>
            </a:pPr>
            <a:r>
              <a:rPr lang="en-US" sz="4299" spc="-85">
                <a:solidFill>
                  <a:srgbClr val="000B5D"/>
                </a:solidFill>
                <a:latin typeface="Rokkitt"/>
              </a:rPr>
              <a:t>n : Bắt buộc có n</a:t>
            </a:r>
          </a:p>
          <a:p>
            <a:pPr algn="just" marL="928368" indent="-464184" lvl="1">
              <a:lnSpc>
                <a:spcPts val="6664"/>
              </a:lnSpc>
              <a:buFont typeface="Arial"/>
              <a:buChar char="•"/>
            </a:pPr>
            <a:r>
              <a:rPr lang="en-US" sz="4299" spc="-85">
                <a:solidFill>
                  <a:srgbClr val="000B5D"/>
                </a:solidFill>
                <a:latin typeface="Rokkitt"/>
              </a:rPr>
              <a:t>0...* : 0 hoặc nhiều</a:t>
            </a:r>
          </a:p>
          <a:p>
            <a:pPr algn="just" marL="928368" indent="-464184" lvl="1">
              <a:lnSpc>
                <a:spcPts val="6664"/>
              </a:lnSpc>
              <a:buFont typeface="Arial"/>
              <a:buChar char="•"/>
            </a:pPr>
            <a:r>
              <a:rPr lang="en-US" sz="4299" spc="-85">
                <a:solidFill>
                  <a:srgbClr val="000B5D"/>
                </a:solidFill>
                <a:latin typeface="Rokkitt"/>
              </a:rPr>
              <a:t>1...* : 1 hoặc nhiều</a:t>
            </a:r>
          </a:p>
          <a:p>
            <a:pPr algn="just" marL="928368" indent="-464184" lvl="1">
              <a:lnSpc>
                <a:spcPts val="6664"/>
              </a:lnSpc>
              <a:buFont typeface="Arial"/>
              <a:buChar char="•"/>
            </a:pPr>
            <a:r>
              <a:rPr lang="en-US" sz="4299" spc="-85">
                <a:solidFill>
                  <a:srgbClr val="000B5D"/>
                </a:solidFill>
                <a:latin typeface="Rokkitt"/>
              </a:rPr>
              <a:t>m...n: có tối thiểu là m và tối đa là n</a:t>
            </a:r>
          </a:p>
          <a:p>
            <a:pPr algn="just">
              <a:lnSpc>
                <a:spcPts val="6664"/>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00136" y="590124"/>
            <a:ext cx="14502449" cy="1686610"/>
          </a:xfrm>
          <a:prstGeom prst="rect">
            <a:avLst/>
          </a:prstGeom>
        </p:spPr>
        <p:txBody>
          <a:bodyPr anchor="t" rtlCol="false" tIns="0" lIns="0" bIns="0" rIns="0">
            <a:spAutoFit/>
          </a:bodyPr>
          <a:lstStyle/>
          <a:p>
            <a:pPr algn="l">
              <a:lnSpc>
                <a:spcPts val="6787"/>
              </a:lnSpc>
            </a:pPr>
            <a:r>
              <a:rPr lang="en-US" sz="4848">
                <a:solidFill>
                  <a:srgbClr val="000B5D"/>
                </a:solidFill>
                <a:latin typeface="Rokkitt Bold"/>
              </a:rPr>
              <a:t>2.6 Các bước xây dựng Class Diagram</a:t>
            </a:r>
          </a:p>
          <a:p>
            <a:pPr algn="l">
              <a:lnSpc>
                <a:spcPts val="6787"/>
              </a:lnSpc>
              <a:spcBef>
                <a:spcPct val="0"/>
              </a:spcBef>
            </a:pPr>
          </a:p>
        </p:txBody>
      </p:sp>
      <p:sp>
        <p:nvSpPr>
          <p:cNvPr name="TextBox 9" id="9"/>
          <p:cNvSpPr txBox="true"/>
          <p:nvPr/>
        </p:nvSpPr>
        <p:spPr>
          <a:xfrm rot="0">
            <a:off x="0" y="2343408"/>
            <a:ext cx="17890931" cy="6096001"/>
          </a:xfrm>
          <a:prstGeom prst="rect">
            <a:avLst/>
          </a:prstGeom>
        </p:spPr>
        <p:txBody>
          <a:bodyPr anchor="t" rtlCol="false" tIns="0" lIns="0" bIns="0" rIns="0">
            <a:spAutoFit/>
          </a:bodyPr>
          <a:lstStyle/>
          <a:p>
            <a:pPr algn="just" marL="971547" indent="-485773" lvl="1">
              <a:lnSpc>
                <a:spcPts val="6974"/>
              </a:lnSpc>
              <a:buFont typeface="Arial"/>
              <a:buChar char="•"/>
            </a:pPr>
            <a:r>
              <a:rPr lang="en-US" sz="4499" spc="-89">
                <a:solidFill>
                  <a:srgbClr val="000B5D"/>
                </a:solidFill>
                <a:latin typeface="Rokkitt"/>
              </a:rPr>
              <a:t>Bước 1: Tìm các lớp dự kiến</a:t>
            </a:r>
          </a:p>
          <a:p>
            <a:pPr algn="just" marL="971547" indent="-485773" lvl="1">
              <a:lnSpc>
                <a:spcPts val="6974"/>
              </a:lnSpc>
              <a:buFont typeface="Arial"/>
              <a:buChar char="•"/>
            </a:pPr>
            <a:r>
              <a:rPr lang="en-US" sz="4499" spc="-89">
                <a:solidFill>
                  <a:srgbClr val="000B5D"/>
                </a:solidFill>
                <a:latin typeface="Rokkitt"/>
              </a:rPr>
              <a:t>Bước 2: Xác định thuộc tính và quan hệ cho các lớp</a:t>
            </a:r>
          </a:p>
          <a:p>
            <a:pPr algn="just" marL="971547" indent="-485773" lvl="1">
              <a:lnSpc>
                <a:spcPts val="6974"/>
              </a:lnSpc>
              <a:buFont typeface="Arial"/>
              <a:buChar char="•"/>
            </a:pPr>
            <a:r>
              <a:rPr lang="en-US" sz="4499" spc="-89">
                <a:solidFill>
                  <a:srgbClr val="000B5D"/>
                </a:solidFill>
                <a:latin typeface="Rokkitt"/>
              </a:rPr>
              <a:t>Bước 3: Bổ sung phương thức cho các lớp</a:t>
            </a:r>
          </a:p>
          <a:p>
            <a:pPr algn="just" marL="971547" indent="-485773" lvl="1">
              <a:lnSpc>
                <a:spcPts val="6974"/>
              </a:lnSpc>
              <a:buFont typeface="Arial"/>
              <a:buChar char="•"/>
            </a:pPr>
            <a:r>
              <a:rPr lang="en-US" sz="4499" spc="-89">
                <a:solidFill>
                  <a:srgbClr val="000B5D"/>
                </a:solidFill>
                <a:latin typeface="Rokkitt"/>
              </a:rPr>
              <a:t>Bước 4: Thiết kế chi tiết các thuộc tính và phương thức cho lớp</a:t>
            </a:r>
          </a:p>
          <a:p>
            <a:pPr algn="just" marL="1943094" indent="-647698" lvl="2">
              <a:lnSpc>
                <a:spcPts val="6974"/>
              </a:lnSpc>
              <a:buFont typeface="Arial"/>
              <a:buChar char="⚬"/>
            </a:pPr>
            <a:r>
              <a:rPr lang="en-US" sz="4499" spc="-89">
                <a:solidFill>
                  <a:srgbClr val="000B5D"/>
                </a:solidFill>
                <a:latin typeface="Rokkitt"/>
              </a:rPr>
              <a:t>Đặc tả thuộc</a:t>
            </a:r>
            <a:r>
              <a:rPr lang="en-US" sz="4499" spc="-89">
                <a:solidFill>
                  <a:srgbClr val="000B5D"/>
                </a:solidFill>
                <a:latin typeface="Rokkitt"/>
              </a:rPr>
              <a:t> tính</a:t>
            </a:r>
          </a:p>
          <a:p>
            <a:pPr algn="just" marL="1943094" indent="-647698" lvl="2">
              <a:lnSpc>
                <a:spcPts val="6974"/>
              </a:lnSpc>
              <a:buFont typeface="Arial"/>
              <a:buChar char="⚬"/>
            </a:pPr>
            <a:r>
              <a:rPr lang="en-US" sz="4499" spc="-89">
                <a:solidFill>
                  <a:srgbClr val="000B5D"/>
                </a:solidFill>
                <a:latin typeface="Rokkitt"/>
              </a:rPr>
              <a:t>Đặc tả phương thức </a:t>
            </a:r>
          </a:p>
          <a:p>
            <a:pPr algn="just">
              <a:lnSpc>
                <a:spcPts val="6974"/>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1818284">
            <a:off x="17255339" y="-1139053"/>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18284">
            <a:off x="15384411" y="-1139053"/>
            <a:ext cx="3194203" cy="16029749"/>
            <a:chOff x="0" y="0"/>
            <a:chExt cx="841272" cy="4221827"/>
          </a:xfrm>
        </p:grpSpPr>
        <p:sp>
          <p:nvSpPr>
            <p:cNvPr name="Freeform 7" id="7"/>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solidFill>
              <a:srgbClr val="004AAD"/>
            </a:solidFill>
          </p:spPr>
        </p:sp>
        <p:sp>
          <p:nvSpPr>
            <p:cNvPr name="TextBox 8" id="8"/>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410741" y="-3492023"/>
            <a:ext cx="274711" cy="11053763"/>
            <a:chOff x="0" y="0"/>
            <a:chExt cx="72352" cy="2911279"/>
          </a:xfrm>
        </p:grpSpPr>
        <p:sp>
          <p:nvSpPr>
            <p:cNvPr name="Freeform 10" id="10"/>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1" id="11"/>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1208743" y="7033644"/>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87090" y="1133694"/>
            <a:ext cx="16861007" cy="8665831"/>
            <a:chOff x="0" y="0"/>
            <a:chExt cx="5682199" cy="2920406"/>
          </a:xfrm>
        </p:grpSpPr>
        <p:sp>
          <p:nvSpPr>
            <p:cNvPr name="Freeform 16" id="16"/>
            <p:cNvSpPr/>
            <p:nvPr/>
          </p:nvSpPr>
          <p:spPr>
            <a:xfrm flipH="false" flipV="false" rot="0">
              <a:off x="0" y="0"/>
              <a:ext cx="5682200" cy="2920406"/>
            </a:xfrm>
            <a:custGeom>
              <a:avLst/>
              <a:gdLst/>
              <a:ahLst/>
              <a:cxnLst/>
              <a:rect r="r" b="b" t="t" l="l"/>
              <a:pathLst>
                <a:path h="2920406" w="5682200">
                  <a:moveTo>
                    <a:pt x="11479" y="0"/>
                  </a:moveTo>
                  <a:lnTo>
                    <a:pt x="5670721" y="0"/>
                  </a:lnTo>
                  <a:cubicBezTo>
                    <a:pt x="5677060" y="0"/>
                    <a:pt x="5682200" y="5139"/>
                    <a:pt x="5682200" y="11479"/>
                  </a:cubicBezTo>
                  <a:lnTo>
                    <a:pt x="5682200" y="2908927"/>
                  </a:lnTo>
                  <a:cubicBezTo>
                    <a:pt x="5682200" y="2911971"/>
                    <a:pt x="5680990" y="2914891"/>
                    <a:pt x="5678837" y="2917043"/>
                  </a:cubicBezTo>
                  <a:cubicBezTo>
                    <a:pt x="5676685" y="2919196"/>
                    <a:pt x="5673765" y="2920406"/>
                    <a:pt x="5670721" y="2920406"/>
                  </a:cubicBezTo>
                  <a:lnTo>
                    <a:pt x="11479" y="2920406"/>
                  </a:lnTo>
                  <a:cubicBezTo>
                    <a:pt x="8435" y="2920406"/>
                    <a:pt x="5515" y="2919196"/>
                    <a:pt x="3362" y="2917043"/>
                  </a:cubicBezTo>
                  <a:cubicBezTo>
                    <a:pt x="1209" y="2914891"/>
                    <a:pt x="0" y="2911971"/>
                    <a:pt x="0" y="2908927"/>
                  </a:cubicBezTo>
                  <a:lnTo>
                    <a:pt x="0" y="11479"/>
                  </a:lnTo>
                  <a:cubicBezTo>
                    <a:pt x="0" y="8435"/>
                    <a:pt x="1209" y="5515"/>
                    <a:pt x="3362" y="3362"/>
                  </a:cubicBezTo>
                  <a:cubicBezTo>
                    <a:pt x="5515" y="1209"/>
                    <a:pt x="8435" y="0"/>
                    <a:pt x="11479" y="0"/>
                  </a:cubicBezTo>
                  <a:close/>
                </a:path>
              </a:pathLst>
            </a:custGeom>
            <a:solidFill>
              <a:srgbClr val="FDFDFD"/>
            </a:solidFill>
            <a:ln w="38100" cap="rnd">
              <a:solidFill>
                <a:srgbClr val="000B5D"/>
              </a:solidFill>
              <a:prstDash val="solid"/>
              <a:round/>
            </a:ln>
          </p:spPr>
        </p:sp>
        <p:sp>
          <p:nvSpPr>
            <p:cNvPr name="TextBox 17" id="17"/>
            <p:cNvSpPr txBox="true"/>
            <p:nvPr/>
          </p:nvSpPr>
          <p:spPr>
            <a:xfrm>
              <a:off x="0" y="-38100"/>
              <a:ext cx="5682199" cy="29585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2261678" y="1717700"/>
            <a:ext cx="13507909" cy="7190364"/>
          </a:xfrm>
          <a:custGeom>
            <a:avLst/>
            <a:gdLst/>
            <a:ahLst/>
            <a:cxnLst/>
            <a:rect r="r" b="b" t="t" l="l"/>
            <a:pathLst>
              <a:path h="7190364" w="13507909">
                <a:moveTo>
                  <a:pt x="0" y="0"/>
                </a:moveTo>
                <a:lnTo>
                  <a:pt x="13507910" y="0"/>
                </a:lnTo>
                <a:lnTo>
                  <a:pt x="13507910" y="7190364"/>
                </a:lnTo>
                <a:lnTo>
                  <a:pt x="0" y="7190364"/>
                </a:lnTo>
                <a:lnTo>
                  <a:pt x="0" y="0"/>
                </a:lnTo>
                <a:close/>
              </a:path>
            </a:pathLst>
          </a:custGeom>
          <a:blipFill>
            <a:blip r:embed="rId3"/>
            <a:stretch>
              <a:fillRect l="0" t="0" r="0" b="0"/>
            </a:stretch>
          </a:blipFill>
        </p:spPr>
      </p:sp>
      <p:sp>
        <p:nvSpPr>
          <p:cNvPr name="TextBox 19" id="19"/>
          <p:cNvSpPr txBox="true"/>
          <p:nvPr/>
        </p:nvSpPr>
        <p:spPr>
          <a:xfrm rot="0">
            <a:off x="562069" y="9106981"/>
            <a:ext cx="16907128" cy="340738"/>
          </a:xfrm>
          <a:prstGeom prst="rect">
            <a:avLst/>
          </a:prstGeom>
        </p:spPr>
        <p:txBody>
          <a:bodyPr anchor="t" rtlCol="false" tIns="0" lIns="0" bIns="0" rIns="0">
            <a:spAutoFit/>
          </a:bodyPr>
          <a:lstStyle/>
          <a:p>
            <a:pPr algn="ctr">
              <a:lnSpc>
                <a:spcPts val="2539"/>
              </a:lnSpc>
              <a:spcBef>
                <a:spcPct val="0"/>
              </a:spcBef>
            </a:pPr>
            <a:r>
              <a:rPr lang="en-US" sz="2539">
                <a:solidFill>
                  <a:srgbClr val="000000"/>
                </a:solidFill>
                <a:latin typeface="Rokkitt Bold"/>
              </a:rPr>
              <a:t>Quy trình đặt chỗ đỗ xe</a:t>
            </a:r>
          </a:p>
        </p:txBody>
      </p:sp>
      <p:sp>
        <p:nvSpPr>
          <p:cNvPr name="TextBox 20" id="20"/>
          <p:cNvSpPr txBox="true"/>
          <p:nvPr/>
        </p:nvSpPr>
        <p:spPr>
          <a:xfrm rot="0">
            <a:off x="687090" y="137770"/>
            <a:ext cx="14502449" cy="1579929"/>
          </a:xfrm>
          <a:prstGeom prst="rect">
            <a:avLst/>
          </a:prstGeom>
        </p:spPr>
        <p:txBody>
          <a:bodyPr anchor="t" rtlCol="false" tIns="0" lIns="0" bIns="0" rIns="0">
            <a:spAutoFit/>
          </a:bodyPr>
          <a:lstStyle/>
          <a:p>
            <a:pPr algn="l">
              <a:lnSpc>
                <a:spcPts val="6367"/>
              </a:lnSpc>
            </a:pPr>
            <a:r>
              <a:rPr lang="en-US" sz="4548">
                <a:solidFill>
                  <a:srgbClr val="000B5D"/>
                </a:solidFill>
                <a:latin typeface="Rokkitt Bold"/>
              </a:rPr>
              <a:t>2.7 Class Diagram trong Ứng dụng đặt chỗ đỗ xe</a:t>
            </a:r>
          </a:p>
          <a:p>
            <a:pPr algn="l">
              <a:lnSpc>
                <a:spcPts val="6367"/>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1582592" y="3265565"/>
            <a:ext cx="8259266" cy="6199741"/>
          </a:xfrm>
          <a:custGeom>
            <a:avLst/>
            <a:gdLst/>
            <a:ahLst/>
            <a:cxnLst/>
            <a:rect r="r" b="b" t="t" l="l"/>
            <a:pathLst>
              <a:path h="6199741" w="8259266">
                <a:moveTo>
                  <a:pt x="0" y="0"/>
                </a:moveTo>
                <a:lnTo>
                  <a:pt x="8259266" y="0"/>
                </a:lnTo>
                <a:lnTo>
                  <a:pt x="8259266" y="6199740"/>
                </a:lnTo>
                <a:lnTo>
                  <a:pt x="0" y="6199740"/>
                </a:lnTo>
                <a:lnTo>
                  <a:pt x="0" y="0"/>
                </a:lnTo>
                <a:close/>
              </a:path>
            </a:pathLst>
          </a:custGeom>
          <a:blipFill>
            <a:blip r:embed="rId2"/>
            <a:stretch>
              <a:fillRect l="-33887" t="0" r="0" b="0"/>
            </a:stretch>
          </a:blipFill>
        </p:spPr>
      </p:sp>
      <p:sp>
        <p:nvSpPr>
          <p:cNvPr name="TextBox 24" id="24"/>
          <p:cNvSpPr txBox="true"/>
          <p:nvPr/>
        </p:nvSpPr>
        <p:spPr>
          <a:xfrm rot="0">
            <a:off x="7801706" y="1585912"/>
            <a:ext cx="8838515" cy="1034415"/>
          </a:xfrm>
          <a:prstGeom prst="rect">
            <a:avLst/>
          </a:prstGeom>
        </p:spPr>
        <p:txBody>
          <a:bodyPr anchor="t" rtlCol="false" tIns="0" lIns="0" bIns="0" rIns="0">
            <a:spAutoFit/>
          </a:bodyPr>
          <a:lstStyle/>
          <a:p>
            <a:pPr algn="l">
              <a:lnSpc>
                <a:spcPts val="7920"/>
              </a:lnSpc>
            </a:pPr>
            <a:r>
              <a:rPr lang="en-US" sz="7200">
                <a:solidFill>
                  <a:srgbClr val="004AAD"/>
                </a:solidFill>
                <a:latin typeface="Rokkitt Bold"/>
              </a:rPr>
              <a:t>3. Sequence Diagram</a:t>
            </a:r>
          </a:p>
        </p:txBody>
      </p:sp>
      <p:sp>
        <p:nvSpPr>
          <p:cNvPr name="TextBox 25" id="25"/>
          <p:cNvSpPr txBox="true"/>
          <p:nvPr/>
        </p:nvSpPr>
        <p:spPr>
          <a:xfrm rot="0">
            <a:off x="7670638" y="3351181"/>
            <a:ext cx="10297679" cy="5771334"/>
          </a:xfrm>
          <a:prstGeom prst="rect">
            <a:avLst/>
          </a:prstGeom>
        </p:spPr>
        <p:txBody>
          <a:bodyPr anchor="t" rtlCol="false" tIns="0" lIns="0" bIns="0" rIns="0">
            <a:spAutoFit/>
          </a:bodyPr>
          <a:lstStyle/>
          <a:p>
            <a:pPr algn="just">
              <a:lnSpc>
                <a:spcPts val="7705"/>
              </a:lnSpc>
            </a:pPr>
            <a:r>
              <a:rPr lang="en-US" sz="4353" spc="43">
                <a:solidFill>
                  <a:srgbClr val="2938FA"/>
                </a:solidFill>
                <a:latin typeface="Rokkitt Bold"/>
              </a:rPr>
              <a:t>3.1. Tổng quan về Sequence Diagram</a:t>
            </a:r>
          </a:p>
          <a:p>
            <a:pPr algn="just">
              <a:lnSpc>
                <a:spcPts val="7705"/>
              </a:lnSpc>
            </a:pPr>
            <a:r>
              <a:rPr lang="en-US" sz="4353" spc="43">
                <a:solidFill>
                  <a:srgbClr val="2938FA"/>
                </a:solidFill>
                <a:latin typeface="Rokkitt Bold"/>
              </a:rPr>
              <a:t>3.2. Các thành phần cơ bản của Sequence Diagram</a:t>
            </a:r>
          </a:p>
          <a:p>
            <a:pPr algn="just">
              <a:lnSpc>
                <a:spcPts val="7705"/>
              </a:lnSpc>
            </a:pPr>
            <a:r>
              <a:rPr lang="en-US" sz="4353" spc="43">
                <a:solidFill>
                  <a:srgbClr val="2938FA"/>
                </a:solidFill>
                <a:latin typeface="Rokkitt Bold"/>
              </a:rPr>
              <a:t>3.3. Cách vẽ Sequence Diagram</a:t>
            </a:r>
          </a:p>
          <a:p>
            <a:pPr algn="just">
              <a:lnSpc>
                <a:spcPts val="7705"/>
              </a:lnSpc>
            </a:pPr>
            <a:r>
              <a:rPr lang="en-US" sz="4353" spc="43">
                <a:solidFill>
                  <a:srgbClr val="2938FA"/>
                </a:solidFill>
                <a:latin typeface="Rokkitt Bold"/>
              </a:rPr>
              <a:t>3.4 Sequence Diagram của Use case Đặt chỗ đỗ xe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1964616" y="9016017"/>
            <a:ext cx="2049570" cy="2602202"/>
            <a:chOff x="0" y="0"/>
            <a:chExt cx="698500" cy="886839"/>
          </a:xfrm>
        </p:grpSpPr>
        <p:sp>
          <p:nvSpPr>
            <p:cNvPr name="Freeform 3" id="3"/>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4" id="4"/>
            <p:cNvSpPr txBox="true"/>
            <p:nvPr/>
          </p:nvSpPr>
          <p:spPr>
            <a:xfrm>
              <a:off x="0" y="177800"/>
              <a:ext cx="698500" cy="569339"/>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7410378" y="-1386199"/>
            <a:ext cx="1028700" cy="4345233"/>
            <a:chOff x="0" y="0"/>
            <a:chExt cx="698500" cy="2950467"/>
          </a:xfrm>
        </p:grpSpPr>
        <p:sp>
          <p:nvSpPr>
            <p:cNvPr name="Freeform 6" id="6"/>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7" id="7"/>
            <p:cNvSpPr txBox="true"/>
            <p:nvPr/>
          </p:nvSpPr>
          <p:spPr>
            <a:xfrm>
              <a:off x="0" y="177800"/>
              <a:ext cx="698500" cy="2632967"/>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5400000">
            <a:off x="16922634" y="-1359593"/>
            <a:ext cx="1028700" cy="5320722"/>
            <a:chOff x="0" y="0"/>
            <a:chExt cx="698500" cy="3612836"/>
          </a:xfrm>
        </p:grpSpPr>
        <p:sp>
          <p:nvSpPr>
            <p:cNvPr name="Freeform 9" id="9"/>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0" id="10"/>
            <p:cNvSpPr txBox="true"/>
            <p:nvPr/>
          </p:nvSpPr>
          <p:spPr>
            <a:xfrm>
              <a:off x="0" y="177800"/>
              <a:ext cx="698500" cy="3295336"/>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839720" y="8068912"/>
            <a:ext cx="2348933" cy="3614160"/>
            <a:chOff x="0" y="0"/>
            <a:chExt cx="698500" cy="1074739"/>
          </a:xfrm>
        </p:grpSpPr>
        <p:sp>
          <p:nvSpPr>
            <p:cNvPr name="Freeform 12" id="12"/>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3" id="13"/>
            <p:cNvSpPr txBox="true"/>
            <p:nvPr/>
          </p:nvSpPr>
          <p:spPr>
            <a:xfrm>
              <a:off x="0" y="177800"/>
              <a:ext cx="698500" cy="757239"/>
            </a:xfrm>
            <a:prstGeom prst="rect">
              <a:avLst/>
            </a:prstGeom>
          </p:spPr>
          <p:txBody>
            <a:bodyPr anchor="ctr" rtlCol="false" tIns="50800" lIns="50800" bIns="50800" rIns="50800"/>
            <a:lstStyle/>
            <a:p>
              <a:pPr algn="ctr">
                <a:lnSpc>
                  <a:spcPts val="2376"/>
                </a:lnSpc>
              </a:pPr>
            </a:p>
          </p:txBody>
        </p:sp>
      </p:grpSp>
      <p:sp>
        <p:nvSpPr>
          <p:cNvPr name="TextBox 14" id="14"/>
          <p:cNvSpPr txBox="true"/>
          <p:nvPr/>
        </p:nvSpPr>
        <p:spPr>
          <a:xfrm rot="0">
            <a:off x="334894" y="2170036"/>
            <a:ext cx="11774167" cy="6845981"/>
          </a:xfrm>
          <a:prstGeom prst="rect">
            <a:avLst/>
          </a:prstGeom>
        </p:spPr>
        <p:txBody>
          <a:bodyPr anchor="t" rtlCol="false" tIns="0" lIns="0" bIns="0" rIns="0">
            <a:spAutoFit/>
          </a:bodyPr>
          <a:lstStyle/>
          <a:p>
            <a:pPr algn="just">
              <a:lnSpc>
                <a:spcPts val="4533"/>
              </a:lnSpc>
            </a:pPr>
            <a:r>
              <a:rPr lang="en-US" sz="3261">
                <a:solidFill>
                  <a:srgbClr val="000B5D"/>
                </a:solidFill>
                <a:latin typeface="Rokkitt"/>
              </a:rPr>
              <a:t>Với mật độ dân cư ngày càng tăng, nhu cầu sử dụng phương tiện giao thông như ô tô, xe máy, xe bus cũng tăng lên đáng kể. Điều này không chỉ gây áp lực lên hệ thống giao thông công cộng mà còn tạo ra tình trạng kẹt xe, ô nhiễm môi trường và tai nạn giao thông. Trong các đô thị lớn, việc tìm thấy một chỗ đỗ xe cho xe ô tô không phải điều dễ dàng. </a:t>
            </a:r>
          </a:p>
          <a:p>
            <a:pPr algn="just">
              <a:lnSpc>
                <a:spcPts val="4533"/>
              </a:lnSpc>
            </a:pPr>
          </a:p>
          <a:p>
            <a:pPr algn="just">
              <a:lnSpc>
                <a:spcPts val="4533"/>
              </a:lnSpc>
            </a:pPr>
            <a:r>
              <a:rPr lang="en-US" sz="3261">
                <a:solidFill>
                  <a:srgbClr val="000B5D"/>
                </a:solidFill>
                <a:latin typeface="Rokkitt"/>
              </a:rPr>
              <a:t>Chính vì thế việc tạo ra một ứng dụng hỗ trợ đặt bãi đỗ xe cho ô tô trở thành nên vô cùng cấp thiết. Với lý do đó, nhóm chúng em đã chọn đề tài “VIẾT MÔ TẢ DỰ ÁN VÀ TẠO USE CASE DIAGRAM ỨNG DỤNG ĐẶT BÃI ĐỖ XE” để tìm hiểu tổng quan và tìm ra cách giải quyết vấn đề này.</a:t>
            </a:r>
          </a:p>
        </p:txBody>
      </p:sp>
      <p:grpSp>
        <p:nvGrpSpPr>
          <p:cNvPr name="Group 15" id="15"/>
          <p:cNvGrpSpPr/>
          <p:nvPr/>
        </p:nvGrpSpPr>
        <p:grpSpPr>
          <a:xfrm rot="0">
            <a:off x="13245861" y="862210"/>
            <a:ext cx="5507855" cy="9885809"/>
            <a:chOff x="0" y="0"/>
            <a:chExt cx="3626615" cy="6509254"/>
          </a:xfrm>
        </p:grpSpPr>
        <p:sp>
          <p:nvSpPr>
            <p:cNvPr name="Freeform 16" id="16"/>
            <p:cNvSpPr/>
            <p:nvPr/>
          </p:nvSpPr>
          <p:spPr>
            <a:xfrm flipH="false" flipV="false" rot="0">
              <a:off x="151868" y="184964"/>
              <a:ext cx="3322879" cy="6139326"/>
            </a:xfrm>
            <a:custGeom>
              <a:avLst/>
              <a:gdLst/>
              <a:ahLst/>
              <a:cxnLst/>
              <a:rect r="r" b="b" t="t" l="l"/>
              <a:pathLst>
                <a:path h="6139326" w="3322879">
                  <a:moveTo>
                    <a:pt x="0" y="0"/>
                  </a:moveTo>
                  <a:lnTo>
                    <a:pt x="3322879" y="0"/>
                  </a:lnTo>
                  <a:lnTo>
                    <a:pt x="3322879" y="6139326"/>
                  </a:lnTo>
                  <a:lnTo>
                    <a:pt x="0" y="6139326"/>
                  </a:lnTo>
                  <a:close/>
                </a:path>
              </a:pathLst>
            </a:custGeom>
            <a:blipFill>
              <a:blip r:embed="rId2"/>
              <a:stretch>
                <a:fillRect l="-6673" t="-3012" r="-24385" b="-3356"/>
              </a:stretch>
            </a:blipFill>
          </p:spPr>
        </p:sp>
      </p:grpSp>
      <p:sp>
        <p:nvSpPr>
          <p:cNvPr name="TextBox 17" id="17"/>
          <p:cNvSpPr txBox="true"/>
          <p:nvPr/>
        </p:nvSpPr>
        <p:spPr>
          <a:xfrm rot="0">
            <a:off x="2265596" y="747910"/>
            <a:ext cx="7912763" cy="991414"/>
          </a:xfrm>
          <a:prstGeom prst="rect">
            <a:avLst/>
          </a:prstGeom>
        </p:spPr>
        <p:txBody>
          <a:bodyPr anchor="t" rtlCol="false" tIns="0" lIns="0" bIns="0" rIns="0">
            <a:spAutoFit/>
          </a:bodyPr>
          <a:lstStyle/>
          <a:p>
            <a:pPr algn="l">
              <a:lnSpc>
                <a:spcPts val="8057"/>
              </a:lnSpc>
            </a:pPr>
            <a:r>
              <a:rPr lang="en-US" sz="5755">
                <a:solidFill>
                  <a:srgbClr val="000B5D"/>
                </a:solidFill>
                <a:latin typeface="Rokkitt Semi-Bold"/>
              </a:rPr>
              <a:t>GIỚI THIỆU ĐỀ TÀI</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77040" y="1895166"/>
            <a:ext cx="15503126" cy="7127838"/>
            <a:chOff x="0" y="0"/>
            <a:chExt cx="5224590" cy="2402099"/>
          </a:xfrm>
        </p:grpSpPr>
        <p:sp>
          <p:nvSpPr>
            <p:cNvPr name="Freeform 6" id="6"/>
            <p:cNvSpPr/>
            <p:nvPr/>
          </p:nvSpPr>
          <p:spPr>
            <a:xfrm flipH="false" flipV="false" rot="0">
              <a:off x="0" y="0"/>
              <a:ext cx="5224590" cy="2402099"/>
            </a:xfrm>
            <a:custGeom>
              <a:avLst/>
              <a:gdLst/>
              <a:ahLst/>
              <a:cxnLst/>
              <a:rect r="r" b="b" t="t" l="l"/>
              <a:pathLst>
                <a:path h="2402099" w="5224590">
                  <a:moveTo>
                    <a:pt x="12484" y="0"/>
                  </a:moveTo>
                  <a:lnTo>
                    <a:pt x="5212106" y="0"/>
                  </a:lnTo>
                  <a:cubicBezTo>
                    <a:pt x="5215417" y="0"/>
                    <a:pt x="5218592" y="1315"/>
                    <a:pt x="5220934" y="3657"/>
                  </a:cubicBezTo>
                  <a:cubicBezTo>
                    <a:pt x="5223275" y="5998"/>
                    <a:pt x="5224590" y="9173"/>
                    <a:pt x="5224590" y="12484"/>
                  </a:cubicBezTo>
                  <a:lnTo>
                    <a:pt x="5224590" y="2389614"/>
                  </a:lnTo>
                  <a:cubicBezTo>
                    <a:pt x="5224590" y="2392925"/>
                    <a:pt x="5223275" y="2396101"/>
                    <a:pt x="5220934" y="2398442"/>
                  </a:cubicBezTo>
                  <a:cubicBezTo>
                    <a:pt x="5218592" y="2400783"/>
                    <a:pt x="5215417" y="2402099"/>
                    <a:pt x="5212106" y="2402099"/>
                  </a:cubicBezTo>
                  <a:lnTo>
                    <a:pt x="12484" y="2402099"/>
                  </a:lnTo>
                  <a:cubicBezTo>
                    <a:pt x="9173" y="2402099"/>
                    <a:pt x="5998" y="2400783"/>
                    <a:pt x="3657" y="2398442"/>
                  </a:cubicBezTo>
                  <a:cubicBezTo>
                    <a:pt x="1315" y="2396101"/>
                    <a:pt x="0" y="2392925"/>
                    <a:pt x="0" y="2389614"/>
                  </a:cubicBezTo>
                  <a:lnTo>
                    <a:pt x="0" y="12484"/>
                  </a:lnTo>
                  <a:cubicBezTo>
                    <a:pt x="0" y="9173"/>
                    <a:pt x="1315" y="5998"/>
                    <a:pt x="3657" y="3657"/>
                  </a:cubicBezTo>
                  <a:cubicBezTo>
                    <a:pt x="5998" y="1315"/>
                    <a:pt x="9173" y="0"/>
                    <a:pt x="12484" y="0"/>
                  </a:cubicBezTo>
                  <a:close/>
                </a:path>
              </a:pathLst>
            </a:custGeom>
            <a:solidFill>
              <a:srgbClr val="FDFDFD"/>
            </a:solidFill>
            <a:ln w="38100" cap="rnd">
              <a:solidFill>
                <a:srgbClr val="000B5D"/>
              </a:solidFill>
              <a:prstDash val="solid"/>
              <a:round/>
            </a:ln>
          </p:spPr>
        </p:sp>
        <p:sp>
          <p:nvSpPr>
            <p:cNvPr name="TextBox 7" id="7"/>
            <p:cNvSpPr txBox="true"/>
            <p:nvPr/>
          </p:nvSpPr>
          <p:spPr>
            <a:xfrm>
              <a:off x="0" y="-38100"/>
              <a:ext cx="5224590" cy="24401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969424" y="933450"/>
            <a:ext cx="14349152" cy="771526"/>
          </a:xfrm>
          <a:prstGeom prst="rect">
            <a:avLst/>
          </a:prstGeom>
        </p:spPr>
        <p:txBody>
          <a:bodyPr anchor="t" rtlCol="false" tIns="0" lIns="0" bIns="0" rIns="0">
            <a:spAutoFit/>
          </a:bodyPr>
          <a:lstStyle/>
          <a:p>
            <a:pPr algn="l">
              <a:lnSpc>
                <a:spcPts val="6299"/>
              </a:lnSpc>
              <a:spcBef>
                <a:spcPct val="0"/>
              </a:spcBef>
            </a:pPr>
            <a:r>
              <a:rPr lang="en-US" sz="4499">
                <a:solidFill>
                  <a:srgbClr val="000B5D"/>
                </a:solidFill>
                <a:latin typeface="Rokkitt Bold"/>
              </a:rPr>
              <a:t>1.1 Tổng quan về Sequence Diagram</a:t>
            </a:r>
          </a:p>
        </p:txBody>
      </p:sp>
      <p:sp>
        <p:nvSpPr>
          <p:cNvPr name="TextBox 9" id="9"/>
          <p:cNvSpPr txBox="true"/>
          <p:nvPr/>
        </p:nvSpPr>
        <p:spPr>
          <a:xfrm rot="0">
            <a:off x="1697082" y="2732827"/>
            <a:ext cx="14837545" cy="3175636"/>
          </a:xfrm>
          <a:prstGeom prst="rect">
            <a:avLst/>
          </a:prstGeom>
        </p:spPr>
        <p:txBody>
          <a:bodyPr anchor="t" rtlCol="false" tIns="0" lIns="0" bIns="0" rIns="0">
            <a:spAutoFit/>
          </a:bodyPr>
          <a:lstStyle/>
          <a:p>
            <a:pPr algn="just">
              <a:lnSpc>
                <a:spcPts val="5039"/>
              </a:lnSpc>
            </a:pPr>
            <a:r>
              <a:rPr lang="en-US" sz="3599" spc="-71">
                <a:solidFill>
                  <a:srgbClr val="000B5D"/>
                </a:solidFill>
                <a:latin typeface="Rokkitt Medium"/>
              </a:rPr>
              <a:t>Sequence Diagram là sơ đồ tương tác trình bày chi tiết cách thực hiện các hoạt động. Sequence Diagram tập trung vào thời gian và chúng hiển thị thứ tự tương tác một cách trực quan bằng cách sử dụng trục tung của sơ đồ để biểu thị thời gian những thông điệp nào được gửi và khi nào.</a:t>
            </a:r>
          </a:p>
          <a:p>
            <a:pPr algn="just">
              <a:lnSpc>
                <a:spcPts val="5039"/>
              </a:lnSpc>
            </a:pPr>
          </a:p>
        </p:txBody>
      </p:sp>
      <p:sp>
        <p:nvSpPr>
          <p:cNvPr name="TextBox 10" id="10"/>
          <p:cNvSpPr txBox="true"/>
          <p:nvPr/>
        </p:nvSpPr>
        <p:spPr>
          <a:xfrm rot="0">
            <a:off x="1697082" y="6220651"/>
            <a:ext cx="14663041" cy="1899286"/>
          </a:xfrm>
          <a:prstGeom prst="rect">
            <a:avLst/>
          </a:prstGeom>
        </p:spPr>
        <p:txBody>
          <a:bodyPr anchor="t" rtlCol="false" tIns="0" lIns="0" bIns="0" rIns="0">
            <a:spAutoFit/>
          </a:bodyPr>
          <a:lstStyle/>
          <a:p>
            <a:pPr algn="just">
              <a:lnSpc>
                <a:spcPts val="5039"/>
              </a:lnSpc>
            </a:pPr>
            <a:r>
              <a:rPr lang="en-US" sz="3599" spc="-71">
                <a:solidFill>
                  <a:srgbClr val="000B5D"/>
                </a:solidFill>
                <a:latin typeface="Rokkitt Medium"/>
              </a:rPr>
              <a:t>Sequence Diagram hiển thị các phần tử khi chúng tương tác theo thời gian. Chúng được sắp xếp theo đối tượng (theo chiều ngang) và thời gian (theo chiều dọc).</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32447" y="378859"/>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3.2. Các thành phần cơ bản của Sequence Diagram</a:t>
            </a:r>
          </a:p>
        </p:txBody>
      </p:sp>
      <p:sp>
        <p:nvSpPr>
          <p:cNvPr name="TextBox 9" id="9"/>
          <p:cNvSpPr txBox="true"/>
          <p:nvPr/>
        </p:nvSpPr>
        <p:spPr>
          <a:xfrm rot="0">
            <a:off x="332447" y="1440811"/>
            <a:ext cx="15846586" cy="7032625"/>
          </a:xfrm>
          <a:prstGeom prst="rect">
            <a:avLst/>
          </a:prstGeom>
        </p:spPr>
        <p:txBody>
          <a:bodyPr anchor="t" rtlCol="false" tIns="0" lIns="0" bIns="0" rIns="0">
            <a:spAutoFit/>
          </a:bodyPr>
          <a:lstStyle/>
          <a:p>
            <a:pPr algn="just" marL="863599" indent="-431800" lvl="1">
              <a:lnSpc>
                <a:spcPts val="5599"/>
              </a:lnSpc>
              <a:buFont typeface="Arial"/>
              <a:buChar char="•"/>
            </a:pPr>
            <a:r>
              <a:rPr lang="en-US" sz="3999" spc="-79">
                <a:solidFill>
                  <a:srgbClr val="000B5D"/>
                </a:solidFill>
                <a:latin typeface="Rokkitt"/>
              </a:rPr>
              <a:t>Actor: </a:t>
            </a:r>
            <a:r>
              <a:rPr lang="en-US" sz="3999" spc="-79">
                <a:solidFill>
                  <a:srgbClr val="000B5D"/>
                </a:solidFill>
                <a:latin typeface="Rokkitt"/>
              </a:rPr>
              <a:t>Thể hiện các thực thể tương tác với hệ thống và nằm bên ngoài hệ thống.</a:t>
            </a:r>
          </a:p>
          <a:p>
            <a:pPr algn="just" marL="863599" indent="-431800" lvl="1">
              <a:lnSpc>
                <a:spcPts val="5599"/>
              </a:lnSpc>
              <a:buFont typeface="Arial"/>
              <a:buChar char="•"/>
            </a:pPr>
            <a:r>
              <a:rPr lang="en-US" sz="3999" spc="-79">
                <a:solidFill>
                  <a:srgbClr val="000B5D"/>
                </a:solidFill>
                <a:latin typeface="Rokkitt"/>
              </a:rPr>
              <a:t>Lifeline: Đại diện cho một đối tượng tham gia vào tương tác và sự trôi qua của thời gian.</a:t>
            </a:r>
          </a:p>
          <a:p>
            <a:pPr algn="just" marL="863599" indent="-431800" lvl="1">
              <a:lnSpc>
                <a:spcPts val="5599"/>
              </a:lnSpc>
              <a:buFont typeface="Arial"/>
              <a:buChar char="•"/>
            </a:pPr>
            <a:r>
              <a:rPr lang="en-US" sz="3999" spc="-79">
                <a:solidFill>
                  <a:srgbClr val="000B5D"/>
                </a:solidFill>
                <a:latin typeface="Rokkitt"/>
              </a:rPr>
              <a:t>Activation box: Một hình chữ nhật mỏng trên lifeline biểu thị khoảng thời gian mà một đối tượng đang thực hiện một thao tác.</a:t>
            </a:r>
          </a:p>
          <a:p>
            <a:pPr algn="just" marL="863599" indent="-431800" lvl="1">
              <a:lnSpc>
                <a:spcPts val="5599"/>
              </a:lnSpc>
              <a:buFont typeface="Arial"/>
              <a:buChar char="•"/>
            </a:pPr>
            <a:r>
              <a:rPr lang="en-US" sz="3999" spc="-79">
                <a:solidFill>
                  <a:srgbClr val="000B5D"/>
                </a:solidFill>
                <a:latin typeface="Rokkitt"/>
              </a:rPr>
              <a:t>Message: Một thông điệp xác định một giao tiếp cụ thể giữa các Lifeline của một tương tác</a:t>
            </a:r>
          </a:p>
          <a:p>
            <a:pPr algn="just" marL="863599" indent="-431800" lvl="1">
              <a:lnSpc>
                <a:spcPts val="5599"/>
              </a:lnSpc>
              <a:buFont typeface="Arial"/>
              <a:buChar char="•"/>
            </a:pPr>
            <a:r>
              <a:rPr lang="en-US" sz="3999" spc="-79">
                <a:solidFill>
                  <a:srgbClr val="000B5D"/>
                </a:solidFill>
                <a:latin typeface="Rokkitt"/>
              </a:rPr>
              <a:t>Các thành phần khác: Note, Alternative, Loop,...</a:t>
            </a:r>
          </a:p>
          <a:p>
            <a:pPr algn="just">
              <a:lnSpc>
                <a:spcPts val="5599"/>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32447" y="378859"/>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3.3. Cách vẽ Sequence Diagram</a:t>
            </a:r>
          </a:p>
        </p:txBody>
      </p:sp>
      <p:sp>
        <p:nvSpPr>
          <p:cNvPr name="TextBox 9" id="9"/>
          <p:cNvSpPr txBox="true"/>
          <p:nvPr/>
        </p:nvSpPr>
        <p:spPr>
          <a:xfrm rot="0">
            <a:off x="703483" y="1614722"/>
            <a:ext cx="16879156" cy="7528242"/>
          </a:xfrm>
          <a:prstGeom prst="rect">
            <a:avLst/>
          </a:prstGeom>
        </p:spPr>
        <p:txBody>
          <a:bodyPr anchor="t" rtlCol="false" tIns="0" lIns="0" bIns="0" rIns="0">
            <a:spAutoFit/>
          </a:bodyPr>
          <a:lstStyle/>
          <a:p>
            <a:pPr algn="just" marL="1022827" indent="-511413" lvl="1">
              <a:lnSpc>
                <a:spcPts val="6632"/>
              </a:lnSpc>
              <a:buFont typeface="Arial"/>
              <a:buChar char="•"/>
            </a:pPr>
            <a:r>
              <a:rPr lang="en-US" sz="4737" spc="-94">
                <a:solidFill>
                  <a:srgbClr val="000B5D"/>
                </a:solidFill>
                <a:latin typeface="Rokkitt"/>
              </a:rPr>
              <a:t>Bước 1: Xác định một tập hợp các đối tượng sẽ tham gia vào quá trình cộng tác chung</a:t>
            </a:r>
          </a:p>
          <a:p>
            <a:pPr algn="just" marL="1022827" indent="-511413" lvl="1">
              <a:lnSpc>
                <a:spcPts val="6632"/>
              </a:lnSpc>
              <a:buFont typeface="Arial"/>
              <a:buChar char="•"/>
            </a:pPr>
            <a:r>
              <a:rPr lang="en-US" sz="4737" spc="-94">
                <a:solidFill>
                  <a:srgbClr val="000B5D"/>
                </a:solidFill>
                <a:latin typeface="Rokkitt"/>
              </a:rPr>
              <a:t>Bước 2: X</a:t>
            </a:r>
            <a:r>
              <a:rPr lang="en-US" sz="4737" spc="-94">
                <a:solidFill>
                  <a:srgbClr val="000B5D"/>
                </a:solidFill>
                <a:latin typeface="Rokkitt"/>
              </a:rPr>
              <a:t>em xét điểm đầu tiên của tình huống (điểm đầu tiên của luồng sự kiện của trường hợp sử dụng)</a:t>
            </a:r>
          </a:p>
          <a:p>
            <a:pPr algn="just" marL="1022827" indent="-511413" lvl="1">
              <a:lnSpc>
                <a:spcPts val="6632"/>
              </a:lnSpc>
              <a:buFont typeface="Arial"/>
              <a:buChar char="•"/>
            </a:pPr>
            <a:r>
              <a:rPr lang="en-US" sz="4737" spc="-94">
                <a:solidFill>
                  <a:srgbClr val="000B5D"/>
                </a:solidFill>
                <a:latin typeface="Rokkitt"/>
              </a:rPr>
              <a:t>Bước 3: X</a:t>
            </a:r>
            <a:r>
              <a:rPr lang="en-US" sz="4737" spc="-94">
                <a:solidFill>
                  <a:srgbClr val="000B5D"/>
                </a:solidFill>
                <a:latin typeface="Rokkitt"/>
              </a:rPr>
              <a:t>em xét hệ thống cần phải làm gì để phản hồi với actor khi actor gửi thông điệp đến hệ thống</a:t>
            </a:r>
          </a:p>
          <a:p>
            <a:pPr algn="just" marL="1022827" indent="-511413" lvl="1">
              <a:lnSpc>
                <a:spcPts val="6632"/>
              </a:lnSpc>
              <a:buFont typeface="Arial"/>
              <a:buChar char="•"/>
            </a:pPr>
            <a:r>
              <a:rPr lang="en-US" sz="4737" spc="-94">
                <a:solidFill>
                  <a:srgbClr val="000B5D"/>
                </a:solidFill>
                <a:latin typeface="Rokkitt"/>
              </a:rPr>
              <a:t>Bước 4: Lặp lại từng điểm của tình huống (hoặc luồng sự kiện) cho đến khi bạn hoàn thành tất cả các điểm trong tình huống</a:t>
            </a:r>
          </a:p>
          <a:p>
            <a:pPr algn="just">
              <a:lnSpc>
                <a:spcPts val="6632"/>
              </a:lnSpc>
            </a:pPr>
          </a:p>
        </p:txBody>
      </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Freeform 14" id="14"/>
          <p:cNvSpPr/>
          <p:nvPr/>
        </p:nvSpPr>
        <p:spPr>
          <a:xfrm flipH="false" flipV="false" rot="0">
            <a:off x="182712" y="1977478"/>
            <a:ext cx="17595106" cy="6849217"/>
          </a:xfrm>
          <a:custGeom>
            <a:avLst/>
            <a:gdLst/>
            <a:ahLst/>
            <a:cxnLst/>
            <a:rect r="r" b="b" t="t" l="l"/>
            <a:pathLst>
              <a:path h="6849217" w="17595106">
                <a:moveTo>
                  <a:pt x="0" y="0"/>
                </a:moveTo>
                <a:lnTo>
                  <a:pt x="17595106" y="0"/>
                </a:lnTo>
                <a:lnTo>
                  <a:pt x="17595106" y="6849217"/>
                </a:lnTo>
                <a:lnTo>
                  <a:pt x="0" y="6849217"/>
                </a:lnTo>
                <a:lnTo>
                  <a:pt x="0" y="0"/>
                </a:lnTo>
                <a:close/>
              </a:path>
            </a:pathLst>
          </a:custGeom>
          <a:blipFill>
            <a:blip r:embed="rId2"/>
            <a:stretch>
              <a:fillRect l="0" t="0" r="0" b="0"/>
            </a:stretch>
          </a:blipFill>
        </p:spPr>
      </p:sp>
      <p:sp>
        <p:nvSpPr>
          <p:cNvPr name="TextBox 15" id="15"/>
          <p:cNvSpPr txBox="true"/>
          <p:nvPr/>
        </p:nvSpPr>
        <p:spPr>
          <a:xfrm rot="0">
            <a:off x="332447" y="378859"/>
            <a:ext cx="14502449" cy="829360"/>
          </a:xfrm>
          <a:prstGeom prst="rect">
            <a:avLst/>
          </a:prstGeom>
        </p:spPr>
        <p:txBody>
          <a:bodyPr anchor="t" rtlCol="false" tIns="0" lIns="0" bIns="0" rIns="0">
            <a:spAutoFit/>
          </a:bodyPr>
          <a:lstStyle/>
          <a:p>
            <a:pPr algn="l">
              <a:lnSpc>
                <a:spcPts val="6787"/>
              </a:lnSpc>
              <a:spcBef>
                <a:spcPct val="0"/>
              </a:spcBef>
            </a:pPr>
            <a:r>
              <a:rPr lang="en-US" sz="4848">
                <a:solidFill>
                  <a:srgbClr val="000B5D"/>
                </a:solidFill>
                <a:latin typeface="Rokkitt Bold"/>
              </a:rPr>
              <a:t>3.4 Sequence Diagram của Use case Đặt chỗ đỗ xe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61529" y="2937389"/>
            <a:ext cx="12164941" cy="4412223"/>
            <a:chOff x="0" y="0"/>
            <a:chExt cx="3203935" cy="1162067"/>
          </a:xfrm>
        </p:grpSpPr>
        <p:sp>
          <p:nvSpPr>
            <p:cNvPr name="Freeform 4" id="4"/>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000B5D"/>
            </a:solidFill>
            <a:ln w="38100" cap="sq">
              <a:solidFill>
                <a:srgbClr val="FCFEFF"/>
              </a:solidFill>
              <a:prstDash val="solid"/>
              <a:miter/>
            </a:ln>
          </p:spPr>
        </p:sp>
        <p:sp>
          <p:nvSpPr>
            <p:cNvPr name="TextBox 5" id="5"/>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2775" y="3184050"/>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Rokkitt Bold"/>
              </a:rPr>
              <a:t>CHƯƠNG 4</a:t>
            </a:r>
          </a:p>
        </p:txBody>
      </p:sp>
      <p:sp>
        <p:nvSpPr>
          <p:cNvPr name="TextBox 7" id="7"/>
          <p:cNvSpPr txBox="true"/>
          <p:nvPr/>
        </p:nvSpPr>
        <p:spPr>
          <a:xfrm rot="0">
            <a:off x="3061529" y="5352378"/>
            <a:ext cx="12164941" cy="2689862"/>
          </a:xfrm>
          <a:prstGeom prst="rect">
            <a:avLst/>
          </a:prstGeom>
        </p:spPr>
        <p:txBody>
          <a:bodyPr anchor="t" rtlCol="false" tIns="0" lIns="0" bIns="0" rIns="0">
            <a:spAutoFit/>
          </a:bodyPr>
          <a:lstStyle/>
          <a:p>
            <a:pPr algn="ctr">
              <a:lnSpc>
                <a:spcPts val="7139"/>
              </a:lnSpc>
            </a:pPr>
            <a:r>
              <a:rPr lang="en-US" sz="5099">
                <a:solidFill>
                  <a:srgbClr val="FFFFFF"/>
                </a:solidFill>
                <a:latin typeface="Rokkitt"/>
              </a:rPr>
              <a:t>ƯU, NHƯỢC ĐIỂM, HƯỚNG PHÁT TRIỂN ỨNG DỤNG</a:t>
            </a:r>
          </a:p>
          <a:p>
            <a:pPr algn="ctr">
              <a:lnSpc>
                <a:spcPts val="7139"/>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9413" y="0"/>
            <a:ext cx="11158587" cy="102870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7191948" y="0"/>
            <a:ext cx="1793897" cy="1028700"/>
          </a:xfrm>
          <a:prstGeom prst="rect">
            <a:avLst/>
          </a:prstGeom>
          <a:solidFill>
            <a:srgbClr val="004AAD"/>
          </a:solidFill>
        </p:spPr>
      </p:sp>
      <p:sp>
        <p:nvSpPr>
          <p:cNvPr name="Freeform 5" id="5"/>
          <p:cNvSpPr/>
          <p:nvPr/>
        </p:nvSpPr>
        <p:spPr>
          <a:xfrm flipH="false" flipV="false" rot="0">
            <a:off x="-12096079" y="-227122"/>
            <a:ext cx="19288027" cy="10801295"/>
          </a:xfrm>
          <a:custGeom>
            <a:avLst/>
            <a:gdLst/>
            <a:ahLst/>
            <a:cxnLst/>
            <a:rect r="r" b="b" t="t" l="l"/>
            <a:pathLst>
              <a:path h="10801295" w="19288027">
                <a:moveTo>
                  <a:pt x="0" y="0"/>
                </a:moveTo>
                <a:lnTo>
                  <a:pt x="19288027" y="0"/>
                </a:lnTo>
                <a:lnTo>
                  <a:pt x="19288027" y="10801295"/>
                </a:lnTo>
                <a:lnTo>
                  <a:pt x="0" y="10801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972053" y="2457744"/>
            <a:ext cx="8026952" cy="573406"/>
          </a:xfrm>
          <a:prstGeom prst="rect">
            <a:avLst/>
          </a:prstGeom>
        </p:spPr>
        <p:txBody>
          <a:bodyPr anchor="t" rtlCol="false" tIns="0" lIns="0" bIns="0" rIns="0">
            <a:spAutoFit/>
          </a:bodyPr>
          <a:lstStyle/>
          <a:p>
            <a:pPr algn="ctr">
              <a:lnSpc>
                <a:spcPts val="4619"/>
              </a:lnSpc>
            </a:pPr>
            <a:r>
              <a:rPr lang="en-US" sz="3299" spc="197">
                <a:solidFill>
                  <a:srgbClr val="004AAD"/>
                </a:solidFill>
                <a:latin typeface="Rokkitt Bold"/>
              </a:rPr>
              <a:t>ĐỐI VỚI KHÁCH HÀNG:</a:t>
            </a:r>
          </a:p>
        </p:txBody>
      </p:sp>
      <p:sp>
        <p:nvSpPr>
          <p:cNvPr name="Freeform 7" id="7"/>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62000" y="620841"/>
            <a:ext cx="5293283" cy="5918384"/>
            <a:chOff x="0" y="0"/>
            <a:chExt cx="14414899" cy="16117200"/>
          </a:xfrm>
        </p:grpSpPr>
        <p:sp>
          <p:nvSpPr>
            <p:cNvPr name="Freeform 9" id="9"/>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004AAD"/>
            </a:solidFill>
          </p:spPr>
        </p:sp>
        <p:sp>
          <p:nvSpPr>
            <p:cNvPr name="Freeform 10" id="10"/>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grpSp>
        <p:nvGrpSpPr>
          <p:cNvPr name="Group 11" id="11"/>
          <p:cNvGrpSpPr/>
          <p:nvPr/>
        </p:nvGrpSpPr>
        <p:grpSpPr>
          <a:xfrm rot="0">
            <a:off x="1063399" y="938003"/>
            <a:ext cx="5293283" cy="5918384"/>
            <a:chOff x="0" y="0"/>
            <a:chExt cx="14414899" cy="16117200"/>
          </a:xfrm>
        </p:grpSpPr>
        <p:sp>
          <p:nvSpPr>
            <p:cNvPr name="Freeform 12" id="12"/>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FCFEFF"/>
            </a:solidFill>
          </p:spPr>
        </p:sp>
        <p:sp>
          <p:nvSpPr>
            <p:cNvPr name="Freeform 13" id="13"/>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sp>
        <p:nvSpPr>
          <p:cNvPr name="TextBox 14" id="14"/>
          <p:cNvSpPr txBox="true"/>
          <p:nvPr/>
        </p:nvSpPr>
        <p:spPr>
          <a:xfrm rot="0">
            <a:off x="1448028" y="3373320"/>
            <a:ext cx="4524024" cy="1038225"/>
          </a:xfrm>
          <a:prstGeom prst="rect">
            <a:avLst/>
          </a:prstGeom>
        </p:spPr>
        <p:txBody>
          <a:bodyPr anchor="t" rtlCol="false" tIns="0" lIns="0" bIns="0" rIns="0">
            <a:spAutoFit/>
          </a:bodyPr>
          <a:lstStyle/>
          <a:p>
            <a:pPr algn="ctr" marL="0" indent="0" lvl="0">
              <a:lnSpc>
                <a:spcPts val="8160"/>
              </a:lnSpc>
              <a:spcBef>
                <a:spcPct val="0"/>
              </a:spcBef>
            </a:pPr>
            <a:r>
              <a:rPr lang="en-US" sz="6800" spc="68">
                <a:solidFill>
                  <a:srgbClr val="004AAD"/>
                </a:solidFill>
                <a:latin typeface="Rokkitt"/>
              </a:rPr>
              <a:t>ƯU ĐIỂM</a:t>
            </a:r>
          </a:p>
        </p:txBody>
      </p:sp>
      <p:sp>
        <p:nvSpPr>
          <p:cNvPr name="TextBox 15" id="15"/>
          <p:cNvSpPr txBox="true"/>
          <p:nvPr/>
        </p:nvSpPr>
        <p:spPr>
          <a:xfrm rot="0">
            <a:off x="8088897" y="3192345"/>
            <a:ext cx="10842901" cy="25835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Giúp tiết kiệm thời gian và công sức</a:t>
            </a:r>
          </a:p>
          <a:p>
            <a:pPr algn="just" marL="911241" indent="-455621" lvl="1">
              <a:lnSpc>
                <a:spcPts val="6921"/>
              </a:lnSpc>
              <a:buFont typeface="Arial"/>
              <a:buChar char="•"/>
            </a:pPr>
            <a:r>
              <a:rPr lang="en-US" sz="4220" spc="143">
                <a:solidFill>
                  <a:srgbClr val="000B5D"/>
                </a:solidFill>
                <a:latin typeface="Rokkitt"/>
              </a:rPr>
              <a:t>Lựa chọn thông minh</a:t>
            </a:r>
          </a:p>
          <a:p>
            <a:pPr algn="just" marL="911241" indent="-455621" lvl="1">
              <a:lnSpc>
                <a:spcPts val="6921"/>
              </a:lnSpc>
              <a:buFont typeface="Arial"/>
              <a:buChar char="•"/>
            </a:pPr>
            <a:r>
              <a:rPr lang="en-US" sz="4220" spc="143">
                <a:solidFill>
                  <a:srgbClr val="000B5D"/>
                </a:solidFill>
                <a:latin typeface="Rokkitt"/>
              </a:rPr>
              <a:t>Trải nghiệm tốt hơn</a:t>
            </a:r>
          </a:p>
        </p:txBody>
      </p:sp>
      <p:sp>
        <p:nvSpPr>
          <p:cNvPr name="TextBox 16" id="16"/>
          <p:cNvSpPr txBox="true"/>
          <p:nvPr/>
        </p:nvSpPr>
        <p:spPr>
          <a:xfrm rot="0">
            <a:off x="6356682" y="6463025"/>
            <a:ext cx="8026952" cy="573406"/>
          </a:xfrm>
          <a:prstGeom prst="rect">
            <a:avLst/>
          </a:prstGeom>
        </p:spPr>
        <p:txBody>
          <a:bodyPr anchor="t" rtlCol="false" tIns="0" lIns="0" bIns="0" rIns="0">
            <a:spAutoFit/>
          </a:bodyPr>
          <a:lstStyle/>
          <a:p>
            <a:pPr algn="ctr">
              <a:lnSpc>
                <a:spcPts val="4619"/>
              </a:lnSpc>
            </a:pPr>
            <a:r>
              <a:rPr lang="en-US" sz="3299" spc="197">
                <a:solidFill>
                  <a:srgbClr val="004AAD"/>
                </a:solidFill>
                <a:latin typeface="Rokkitt Bold"/>
              </a:rPr>
              <a:t>ĐỐI VỚI NGƯỜI QUẢN TRỊ:</a:t>
            </a:r>
          </a:p>
        </p:txBody>
      </p:sp>
      <p:sp>
        <p:nvSpPr>
          <p:cNvPr name="TextBox 17" id="17"/>
          <p:cNvSpPr txBox="true"/>
          <p:nvPr/>
        </p:nvSpPr>
        <p:spPr>
          <a:xfrm rot="0">
            <a:off x="8088897" y="7198355"/>
            <a:ext cx="10842901" cy="17072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Nâng cao hiệu quả quản lý</a:t>
            </a:r>
          </a:p>
          <a:p>
            <a:pPr algn="just" marL="911241" indent="-455621" lvl="1">
              <a:lnSpc>
                <a:spcPts val="6921"/>
              </a:lnSpc>
              <a:buFont typeface="Arial"/>
              <a:buChar char="•"/>
            </a:pPr>
            <a:r>
              <a:rPr lang="en-US" sz="4220" spc="143">
                <a:solidFill>
                  <a:srgbClr val="000B5D"/>
                </a:solidFill>
                <a:latin typeface="Rokkitt"/>
              </a:rPr>
              <a:t>Cải thiện chất lượng dịch vụ</a:t>
            </a:r>
          </a:p>
        </p:txBody>
      </p:sp>
      <p:grpSp>
        <p:nvGrpSpPr>
          <p:cNvPr name="Group 18" id="18"/>
          <p:cNvGrpSpPr/>
          <p:nvPr/>
        </p:nvGrpSpPr>
        <p:grpSpPr>
          <a:xfrm rot="0">
            <a:off x="7129413" y="30025"/>
            <a:ext cx="11158587" cy="10287000"/>
            <a:chOff x="0" y="0"/>
            <a:chExt cx="8078176" cy="7447197"/>
          </a:xfrm>
        </p:grpSpPr>
        <p:sp>
          <p:nvSpPr>
            <p:cNvPr name="Freeform 19" id="19"/>
            <p:cNvSpPr/>
            <p:nvPr/>
          </p:nvSpPr>
          <p:spPr>
            <a:xfrm flipH="false" flipV="false" rot="0">
              <a:off x="0" y="0"/>
              <a:ext cx="8078176" cy="7447197"/>
            </a:xfrm>
            <a:custGeom>
              <a:avLst/>
              <a:gdLst/>
              <a:ahLst/>
              <a:cxnLst/>
              <a:rect r="r" b="b" t="t" l="l"/>
              <a:pathLst>
                <a:path h="7447197" w="8078176">
                  <a:moveTo>
                    <a:pt x="0" y="0"/>
                  </a:moveTo>
                  <a:lnTo>
                    <a:pt x="0" y="7447197"/>
                  </a:lnTo>
                  <a:lnTo>
                    <a:pt x="8078176" y="7447197"/>
                  </a:lnTo>
                  <a:lnTo>
                    <a:pt x="8078176" y="0"/>
                  </a:lnTo>
                  <a:lnTo>
                    <a:pt x="0" y="0"/>
                  </a:lnTo>
                  <a:close/>
                  <a:moveTo>
                    <a:pt x="8017215" y="7386237"/>
                  </a:moveTo>
                  <a:lnTo>
                    <a:pt x="59690" y="7386237"/>
                  </a:lnTo>
                  <a:lnTo>
                    <a:pt x="59690" y="59690"/>
                  </a:lnTo>
                  <a:lnTo>
                    <a:pt x="8017215" y="59690"/>
                  </a:lnTo>
                  <a:lnTo>
                    <a:pt x="8017215" y="7386237"/>
                  </a:lnTo>
                  <a:close/>
                </a:path>
              </a:pathLst>
            </a:custGeom>
            <a:solidFill>
              <a:srgbClr val="004AAD"/>
            </a:solidFill>
          </p:spPr>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9413" y="0"/>
            <a:ext cx="11158587" cy="102870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7191948" y="0"/>
            <a:ext cx="1793897" cy="1028700"/>
          </a:xfrm>
          <a:prstGeom prst="rect">
            <a:avLst/>
          </a:prstGeom>
          <a:solidFill>
            <a:srgbClr val="004AAD"/>
          </a:solidFill>
        </p:spPr>
      </p:sp>
      <p:sp>
        <p:nvSpPr>
          <p:cNvPr name="Freeform 5" id="5"/>
          <p:cNvSpPr/>
          <p:nvPr/>
        </p:nvSpPr>
        <p:spPr>
          <a:xfrm flipH="false" flipV="false" rot="0">
            <a:off x="-12096079" y="-227122"/>
            <a:ext cx="19288027" cy="10801295"/>
          </a:xfrm>
          <a:custGeom>
            <a:avLst/>
            <a:gdLst/>
            <a:ahLst/>
            <a:cxnLst/>
            <a:rect r="r" b="b" t="t" l="l"/>
            <a:pathLst>
              <a:path h="10801295" w="19288027">
                <a:moveTo>
                  <a:pt x="0" y="0"/>
                </a:moveTo>
                <a:lnTo>
                  <a:pt x="19288027" y="0"/>
                </a:lnTo>
                <a:lnTo>
                  <a:pt x="19288027" y="10801295"/>
                </a:lnTo>
                <a:lnTo>
                  <a:pt x="0" y="10801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62000" y="620841"/>
            <a:ext cx="5293283" cy="5918384"/>
            <a:chOff x="0" y="0"/>
            <a:chExt cx="14414899" cy="16117200"/>
          </a:xfrm>
        </p:grpSpPr>
        <p:sp>
          <p:nvSpPr>
            <p:cNvPr name="Freeform 8" id="8"/>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004AAD"/>
            </a:solidFill>
          </p:spPr>
        </p:sp>
        <p:sp>
          <p:nvSpPr>
            <p:cNvPr name="Freeform 9" id="9"/>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grpSp>
        <p:nvGrpSpPr>
          <p:cNvPr name="Group 10" id="10"/>
          <p:cNvGrpSpPr/>
          <p:nvPr/>
        </p:nvGrpSpPr>
        <p:grpSpPr>
          <a:xfrm rot="0">
            <a:off x="1063399" y="938003"/>
            <a:ext cx="5293283" cy="5918384"/>
            <a:chOff x="0" y="0"/>
            <a:chExt cx="14414899" cy="16117200"/>
          </a:xfrm>
        </p:grpSpPr>
        <p:sp>
          <p:nvSpPr>
            <p:cNvPr name="Freeform 11" id="11"/>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FCFEFF"/>
            </a:solidFill>
          </p:spPr>
        </p:sp>
        <p:sp>
          <p:nvSpPr>
            <p:cNvPr name="Freeform 12" id="12"/>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sp>
        <p:nvSpPr>
          <p:cNvPr name="TextBox 13" id="13"/>
          <p:cNvSpPr txBox="true"/>
          <p:nvPr/>
        </p:nvSpPr>
        <p:spPr>
          <a:xfrm rot="0">
            <a:off x="1448028" y="2858970"/>
            <a:ext cx="4524024" cy="2066925"/>
          </a:xfrm>
          <a:prstGeom prst="rect">
            <a:avLst/>
          </a:prstGeom>
        </p:spPr>
        <p:txBody>
          <a:bodyPr anchor="t" rtlCol="false" tIns="0" lIns="0" bIns="0" rIns="0">
            <a:spAutoFit/>
          </a:bodyPr>
          <a:lstStyle/>
          <a:p>
            <a:pPr algn="ctr" marL="0" indent="0" lvl="0">
              <a:lnSpc>
                <a:spcPts val="8160"/>
              </a:lnSpc>
              <a:spcBef>
                <a:spcPct val="0"/>
              </a:spcBef>
            </a:pPr>
            <a:r>
              <a:rPr lang="en-US" sz="6800" spc="68">
                <a:solidFill>
                  <a:srgbClr val="004AAD"/>
                </a:solidFill>
                <a:latin typeface="Rokkitt"/>
              </a:rPr>
              <a:t>NHƯỢC ĐIỂM</a:t>
            </a:r>
          </a:p>
        </p:txBody>
      </p:sp>
      <p:sp>
        <p:nvSpPr>
          <p:cNvPr name="TextBox 14" id="14"/>
          <p:cNvSpPr txBox="true"/>
          <p:nvPr/>
        </p:nvSpPr>
        <p:spPr>
          <a:xfrm rot="0">
            <a:off x="7191948" y="3370483"/>
            <a:ext cx="10791622" cy="3799448"/>
          </a:xfrm>
          <a:prstGeom prst="rect">
            <a:avLst/>
          </a:prstGeom>
        </p:spPr>
        <p:txBody>
          <a:bodyPr anchor="t" rtlCol="false" tIns="0" lIns="0" bIns="0" rIns="0">
            <a:spAutoFit/>
          </a:bodyPr>
          <a:lstStyle/>
          <a:p>
            <a:pPr algn="just" marL="997599" indent="-498799" lvl="1">
              <a:lnSpc>
                <a:spcPts val="7577"/>
              </a:lnSpc>
              <a:buFont typeface="Arial"/>
              <a:buChar char="•"/>
            </a:pPr>
            <a:r>
              <a:rPr lang="en-US" sz="4620" spc="157">
                <a:solidFill>
                  <a:srgbClr val="000B5D"/>
                </a:solidFill>
                <a:latin typeface="Rokkitt"/>
              </a:rPr>
              <a:t>Vấn đề về tính tương thích</a:t>
            </a:r>
          </a:p>
          <a:p>
            <a:pPr algn="just" marL="997599" indent="-498799" lvl="1">
              <a:lnSpc>
                <a:spcPts val="7577"/>
              </a:lnSpc>
              <a:buFont typeface="Arial"/>
              <a:buChar char="•"/>
            </a:pPr>
            <a:r>
              <a:rPr lang="en-US" sz="4620" spc="157">
                <a:solidFill>
                  <a:srgbClr val="000B5D"/>
                </a:solidFill>
                <a:latin typeface="Rokkitt"/>
              </a:rPr>
              <a:t>Hạn chế về sự đa dạng của bãi đỗ xe</a:t>
            </a:r>
          </a:p>
          <a:p>
            <a:pPr algn="just" marL="997599" indent="-498799" lvl="1">
              <a:lnSpc>
                <a:spcPts val="7577"/>
              </a:lnSpc>
              <a:buFont typeface="Arial"/>
              <a:buChar char="•"/>
            </a:pPr>
            <a:r>
              <a:rPr lang="en-US" sz="4620" spc="157">
                <a:solidFill>
                  <a:srgbClr val="000B5D"/>
                </a:solidFill>
                <a:latin typeface="Rokkitt"/>
              </a:rPr>
              <a:t>Vấn đề về sự chính xác của thông tin giá cả, thời gian hoạt động</a:t>
            </a:r>
          </a:p>
        </p:txBody>
      </p:sp>
      <p:grpSp>
        <p:nvGrpSpPr>
          <p:cNvPr name="Group 15" id="15"/>
          <p:cNvGrpSpPr/>
          <p:nvPr/>
        </p:nvGrpSpPr>
        <p:grpSpPr>
          <a:xfrm rot="0">
            <a:off x="7129413" y="30025"/>
            <a:ext cx="11158587" cy="10287000"/>
            <a:chOff x="0" y="0"/>
            <a:chExt cx="8078176" cy="7447197"/>
          </a:xfrm>
        </p:grpSpPr>
        <p:sp>
          <p:nvSpPr>
            <p:cNvPr name="Freeform 16" id="16"/>
            <p:cNvSpPr/>
            <p:nvPr/>
          </p:nvSpPr>
          <p:spPr>
            <a:xfrm flipH="false" flipV="false" rot="0">
              <a:off x="0" y="0"/>
              <a:ext cx="8078176" cy="7447197"/>
            </a:xfrm>
            <a:custGeom>
              <a:avLst/>
              <a:gdLst/>
              <a:ahLst/>
              <a:cxnLst/>
              <a:rect r="r" b="b" t="t" l="l"/>
              <a:pathLst>
                <a:path h="7447197" w="8078176">
                  <a:moveTo>
                    <a:pt x="0" y="0"/>
                  </a:moveTo>
                  <a:lnTo>
                    <a:pt x="0" y="7447197"/>
                  </a:lnTo>
                  <a:lnTo>
                    <a:pt x="8078176" y="7447197"/>
                  </a:lnTo>
                  <a:lnTo>
                    <a:pt x="8078176" y="0"/>
                  </a:lnTo>
                  <a:lnTo>
                    <a:pt x="0" y="0"/>
                  </a:lnTo>
                  <a:close/>
                  <a:moveTo>
                    <a:pt x="8017215" y="7386237"/>
                  </a:moveTo>
                  <a:lnTo>
                    <a:pt x="59690" y="7386237"/>
                  </a:lnTo>
                  <a:lnTo>
                    <a:pt x="59690" y="59690"/>
                  </a:lnTo>
                  <a:lnTo>
                    <a:pt x="8017215" y="59690"/>
                  </a:lnTo>
                  <a:lnTo>
                    <a:pt x="8017215" y="7386237"/>
                  </a:lnTo>
                  <a:close/>
                </a:path>
              </a:pathLst>
            </a:custGeom>
            <a:solidFill>
              <a:srgbClr val="004AAD"/>
            </a:solidFill>
          </p:spPr>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0802" y="0"/>
            <a:ext cx="9877198" cy="91057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8083301" y="0"/>
            <a:ext cx="1793897" cy="910570"/>
          </a:xfrm>
          <a:prstGeom prst="rect">
            <a:avLst/>
          </a:prstGeom>
          <a:solidFill>
            <a:srgbClr val="004AAD"/>
          </a:solidFill>
        </p:spPr>
      </p:sp>
      <p:sp>
        <p:nvSpPr>
          <p:cNvPr name="Freeform 5" id="5"/>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38588" y="3461339"/>
            <a:ext cx="8653428" cy="60887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Phát triển ứng dụng đa nền tảng</a:t>
            </a:r>
          </a:p>
          <a:p>
            <a:pPr algn="just" marL="911241" indent="-455621" lvl="1">
              <a:lnSpc>
                <a:spcPts val="6921"/>
              </a:lnSpc>
              <a:buFont typeface="Arial"/>
              <a:buChar char="•"/>
            </a:pPr>
            <a:r>
              <a:rPr lang="en-US" sz="4220" spc="143">
                <a:solidFill>
                  <a:srgbClr val="000B5D"/>
                </a:solidFill>
                <a:latin typeface="Rokkitt"/>
              </a:rPr>
              <a:t>Thiết kế giao diện ứng dụng linh hoạt</a:t>
            </a:r>
          </a:p>
          <a:p>
            <a:pPr algn="just" marL="911241" indent="-455621" lvl="1">
              <a:lnSpc>
                <a:spcPts val="6921"/>
              </a:lnSpc>
              <a:buFont typeface="Arial"/>
              <a:buChar char="•"/>
            </a:pPr>
            <a:r>
              <a:rPr lang="en-US" sz="4220" spc="143">
                <a:solidFill>
                  <a:srgbClr val="000B5D"/>
                </a:solidFill>
                <a:latin typeface="Rokkitt"/>
              </a:rPr>
              <a:t>Tiến hành kiểm tra ứng dụng kỹ lưỡng trên nhiều thiết bị khác nhau</a:t>
            </a:r>
          </a:p>
        </p:txBody>
      </p:sp>
      <p:grpSp>
        <p:nvGrpSpPr>
          <p:cNvPr name="Group 7" id="7"/>
          <p:cNvGrpSpPr/>
          <p:nvPr/>
        </p:nvGrpSpPr>
        <p:grpSpPr>
          <a:xfrm rot="0">
            <a:off x="0" y="0"/>
            <a:ext cx="9877198" cy="910570"/>
            <a:chOff x="0" y="0"/>
            <a:chExt cx="8078176" cy="744720"/>
          </a:xfrm>
        </p:grpSpPr>
        <p:sp>
          <p:nvSpPr>
            <p:cNvPr name="Freeform 8" id="8"/>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Freeform 9" id="9"/>
          <p:cNvSpPr/>
          <p:nvPr/>
        </p:nvSpPr>
        <p:spPr>
          <a:xfrm flipH="false" flipV="false" rot="0">
            <a:off x="8387731" y="-137234"/>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867083" y="1861773"/>
            <a:ext cx="113167" cy="8230319"/>
          </a:xfrm>
          <a:custGeom>
            <a:avLst/>
            <a:gdLst/>
            <a:ahLst/>
            <a:cxnLst/>
            <a:rect r="r" b="b" t="t" l="l"/>
            <a:pathLst>
              <a:path h="8230319" w="113167">
                <a:moveTo>
                  <a:pt x="0" y="0"/>
                </a:moveTo>
                <a:lnTo>
                  <a:pt x="113167" y="0"/>
                </a:lnTo>
                <a:lnTo>
                  <a:pt x="113167" y="8230319"/>
                </a:lnTo>
                <a:lnTo>
                  <a:pt x="0" y="8230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144000" y="1785573"/>
            <a:ext cx="9287079" cy="589916"/>
          </a:xfrm>
          <a:prstGeom prst="rect">
            <a:avLst/>
          </a:prstGeom>
        </p:spPr>
        <p:txBody>
          <a:bodyPr anchor="t" rtlCol="false" tIns="0" lIns="0" bIns="0" rIns="0">
            <a:spAutoFit/>
          </a:bodyPr>
          <a:lstStyle/>
          <a:p>
            <a:pPr algn="ctr">
              <a:lnSpc>
                <a:spcPts val="4759"/>
              </a:lnSpc>
            </a:pPr>
            <a:r>
              <a:rPr lang="en-US" sz="3399" spc="203">
                <a:solidFill>
                  <a:srgbClr val="004AAD"/>
                </a:solidFill>
                <a:latin typeface="Rokkitt Bold"/>
              </a:rPr>
              <a:t>ĐỐI VỚI VẤN ĐỀ TÍNH TƯƠNG THÍCH:</a:t>
            </a:r>
          </a:p>
        </p:txBody>
      </p:sp>
      <p:sp>
        <p:nvSpPr>
          <p:cNvPr name="TextBox 12" id="12"/>
          <p:cNvSpPr txBox="true"/>
          <p:nvPr/>
        </p:nvSpPr>
        <p:spPr>
          <a:xfrm rot="0">
            <a:off x="-1526912" y="1785573"/>
            <a:ext cx="11737173" cy="1189991"/>
          </a:xfrm>
          <a:prstGeom prst="rect">
            <a:avLst/>
          </a:prstGeom>
        </p:spPr>
        <p:txBody>
          <a:bodyPr anchor="t" rtlCol="false" tIns="0" lIns="0" bIns="0" rIns="0">
            <a:spAutoFit/>
          </a:bodyPr>
          <a:lstStyle/>
          <a:p>
            <a:pPr algn="ctr">
              <a:lnSpc>
                <a:spcPts val="4759"/>
              </a:lnSpc>
            </a:pPr>
            <a:r>
              <a:rPr lang="en-US" sz="3399" spc="203">
                <a:solidFill>
                  <a:srgbClr val="004AAD"/>
                </a:solidFill>
                <a:latin typeface="Rokkitt Bold"/>
              </a:rPr>
              <a:t>ĐỐI VỚI HẠN CHẾ VỀ SỰ ĐA DẠNG </a:t>
            </a:r>
          </a:p>
          <a:p>
            <a:pPr algn="ctr">
              <a:lnSpc>
                <a:spcPts val="4759"/>
              </a:lnSpc>
            </a:pPr>
            <a:r>
              <a:rPr lang="en-US" sz="3399" spc="203">
                <a:solidFill>
                  <a:srgbClr val="004AAD"/>
                </a:solidFill>
                <a:latin typeface="Rokkitt Bold"/>
              </a:rPr>
              <a:t>CỦA BÃI ĐỖ XE:</a:t>
            </a:r>
          </a:p>
        </p:txBody>
      </p:sp>
      <p:sp>
        <p:nvSpPr>
          <p:cNvPr name="TextBox 13" id="13"/>
          <p:cNvSpPr txBox="true"/>
          <p:nvPr/>
        </p:nvSpPr>
        <p:spPr>
          <a:xfrm rot="0">
            <a:off x="-113887" y="3599033"/>
            <a:ext cx="8501618" cy="43361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Mở rộng hợp tác với các chủ bãi đỗ xe</a:t>
            </a:r>
          </a:p>
          <a:p>
            <a:pPr algn="just" marL="911241" indent="-455621" lvl="1">
              <a:lnSpc>
                <a:spcPts val="6921"/>
              </a:lnSpc>
              <a:buFont typeface="Arial"/>
              <a:buChar char="•"/>
            </a:pPr>
            <a:r>
              <a:rPr lang="en-US" sz="4220" spc="143">
                <a:solidFill>
                  <a:srgbClr val="000B5D"/>
                </a:solidFill>
                <a:latin typeface="Rokkitt"/>
              </a:rPr>
              <a:t>Cung cấp các ưu đãi hấp dẫn cho các chủ bãi đỗ xe</a:t>
            </a:r>
          </a:p>
          <a:p>
            <a:pPr algn="just" marL="911241" indent="-455621" lvl="1">
              <a:lnSpc>
                <a:spcPts val="6921"/>
              </a:lnSpc>
              <a:buFont typeface="Arial"/>
              <a:buChar char="•"/>
            </a:pPr>
            <a:r>
              <a:rPr lang="en-US" sz="4220" spc="143">
                <a:solidFill>
                  <a:srgbClr val="000B5D"/>
                </a:solidFill>
                <a:latin typeface="Rokkitt"/>
              </a:rPr>
              <a:t>Tăng cường quảng bá ứng dụng</a:t>
            </a:r>
          </a:p>
        </p:txBody>
      </p:sp>
      <p:sp>
        <p:nvSpPr>
          <p:cNvPr name="TextBox 14" id="14"/>
          <p:cNvSpPr txBox="true"/>
          <p:nvPr/>
        </p:nvSpPr>
        <p:spPr>
          <a:xfrm rot="0">
            <a:off x="-1300291" y="93652"/>
            <a:ext cx="11737173" cy="618491"/>
          </a:xfrm>
          <a:prstGeom prst="rect">
            <a:avLst/>
          </a:prstGeom>
        </p:spPr>
        <p:txBody>
          <a:bodyPr anchor="t" rtlCol="false" tIns="0" lIns="0" bIns="0" rIns="0">
            <a:spAutoFit/>
          </a:bodyPr>
          <a:lstStyle/>
          <a:p>
            <a:pPr algn="ctr">
              <a:lnSpc>
                <a:spcPts val="4759"/>
              </a:lnSpc>
            </a:pPr>
            <a:r>
              <a:rPr lang="en-US" sz="3399" spc="203">
                <a:solidFill>
                  <a:srgbClr val="004AAD"/>
                </a:solidFill>
                <a:latin typeface="Poppins"/>
              </a:rPr>
              <a:t>HƯỚNG PHÁT TRIỂN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0802" y="0"/>
            <a:ext cx="9877198" cy="91057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8083301" y="0"/>
            <a:ext cx="1793897" cy="910570"/>
          </a:xfrm>
          <a:prstGeom prst="rect">
            <a:avLst/>
          </a:prstGeom>
          <a:solidFill>
            <a:srgbClr val="004AAD"/>
          </a:solidFill>
        </p:spPr>
      </p:sp>
      <p:sp>
        <p:nvSpPr>
          <p:cNvPr name="Freeform 5" id="5"/>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38588" y="3461339"/>
            <a:ext cx="8653428" cy="52124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Nâng cao tính bảo mật của hệ thống</a:t>
            </a:r>
          </a:p>
          <a:p>
            <a:pPr algn="just" marL="911241" indent="-455621" lvl="1">
              <a:lnSpc>
                <a:spcPts val="6921"/>
              </a:lnSpc>
              <a:buFont typeface="Arial"/>
              <a:buChar char="•"/>
            </a:pPr>
            <a:r>
              <a:rPr lang="en-US" sz="4220" spc="143">
                <a:solidFill>
                  <a:srgbClr val="000B5D"/>
                </a:solidFill>
                <a:latin typeface="Rokkitt"/>
              </a:rPr>
              <a:t>Cung cấp dịch vụ khách hàng tốt</a:t>
            </a:r>
          </a:p>
          <a:p>
            <a:pPr algn="just" marL="911241" indent="-455621" lvl="1">
              <a:lnSpc>
                <a:spcPts val="6921"/>
              </a:lnSpc>
              <a:buFont typeface="Arial"/>
              <a:buChar char="•"/>
            </a:pPr>
            <a:r>
              <a:rPr lang="en-US" sz="4220" spc="143">
                <a:solidFill>
                  <a:srgbClr val="000B5D"/>
                </a:solidFill>
                <a:latin typeface="Rokkitt"/>
              </a:rPr>
              <a:t>Thu thập phản hồi của người dùng </a:t>
            </a:r>
          </a:p>
        </p:txBody>
      </p:sp>
      <p:grpSp>
        <p:nvGrpSpPr>
          <p:cNvPr name="Group 7" id="7"/>
          <p:cNvGrpSpPr/>
          <p:nvPr/>
        </p:nvGrpSpPr>
        <p:grpSpPr>
          <a:xfrm rot="0">
            <a:off x="0" y="0"/>
            <a:ext cx="9877198" cy="910570"/>
            <a:chOff x="0" y="0"/>
            <a:chExt cx="8078176" cy="744720"/>
          </a:xfrm>
        </p:grpSpPr>
        <p:sp>
          <p:nvSpPr>
            <p:cNvPr name="Freeform 8" id="8"/>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Freeform 9" id="9"/>
          <p:cNvSpPr/>
          <p:nvPr/>
        </p:nvSpPr>
        <p:spPr>
          <a:xfrm flipH="false" flipV="false" rot="0">
            <a:off x="8387731" y="-137234"/>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867083" y="1861773"/>
            <a:ext cx="113167" cy="8230319"/>
          </a:xfrm>
          <a:custGeom>
            <a:avLst/>
            <a:gdLst/>
            <a:ahLst/>
            <a:cxnLst/>
            <a:rect r="r" b="b" t="t" l="l"/>
            <a:pathLst>
              <a:path h="8230319" w="113167">
                <a:moveTo>
                  <a:pt x="0" y="0"/>
                </a:moveTo>
                <a:lnTo>
                  <a:pt x="113167" y="0"/>
                </a:lnTo>
                <a:lnTo>
                  <a:pt x="113167" y="8230319"/>
                </a:lnTo>
                <a:lnTo>
                  <a:pt x="0" y="8230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144000" y="1828752"/>
            <a:ext cx="9287079" cy="589916"/>
          </a:xfrm>
          <a:prstGeom prst="rect">
            <a:avLst/>
          </a:prstGeom>
        </p:spPr>
        <p:txBody>
          <a:bodyPr anchor="t" rtlCol="false" tIns="0" lIns="0" bIns="0" rIns="0">
            <a:spAutoFit/>
          </a:bodyPr>
          <a:lstStyle/>
          <a:p>
            <a:pPr algn="ctr">
              <a:lnSpc>
                <a:spcPts val="4759"/>
              </a:lnSpc>
            </a:pPr>
            <a:r>
              <a:rPr lang="en-US" sz="3399" spc="203">
                <a:solidFill>
                  <a:srgbClr val="004AAD"/>
                </a:solidFill>
                <a:latin typeface="Rokkitt Bold"/>
              </a:rPr>
              <a:t>MỘT SỐ HƯỚNG PHÁT TRIỂN KHÁC:</a:t>
            </a:r>
          </a:p>
        </p:txBody>
      </p:sp>
      <p:sp>
        <p:nvSpPr>
          <p:cNvPr name="TextBox 12" id="12"/>
          <p:cNvSpPr txBox="true"/>
          <p:nvPr/>
        </p:nvSpPr>
        <p:spPr>
          <a:xfrm rot="0">
            <a:off x="118751" y="1785573"/>
            <a:ext cx="8861498" cy="1189991"/>
          </a:xfrm>
          <a:prstGeom prst="rect">
            <a:avLst/>
          </a:prstGeom>
        </p:spPr>
        <p:txBody>
          <a:bodyPr anchor="t" rtlCol="false" tIns="0" lIns="0" bIns="0" rIns="0">
            <a:spAutoFit/>
          </a:bodyPr>
          <a:lstStyle/>
          <a:p>
            <a:pPr algn="ctr">
              <a:lnSpc>
                <a:spcPts val="4759"/>
              </a:lnSpc>
            </a:pPr>
            <a:r>
              <a:rPr lang="en-US" sz="3399" spc="203">
                <a:solidFill>
                  <a:srgbClr val="004AAD"/>
                </a:solidFill>
                <a:latin typeface="Rokkitt Bold"/>
              </a:rPr>
              <a:t> ĐỐI VỚI VẤN ĐỀ VỀ SỰ CHÍNH XÁC CỦA THÔNG TIN:</a:t>
            </a:r>
          </a:p>
        </p:txBody>
      </p:sp>
      <p:sp>
        <p:nvSpPr>
          <p:cNvPr name="TextBox 13" id="13"/>
          <p:cNvSpPr txBox="true"/>
          <p:nvPr/>
        </p:nvSpPr>
        <p:spPr>
          <a:xfrm rot="0">
            <a:off x="0" y="3594689"/>
            <a:ext cx="8501618" cy="43361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Cập nhật thông tin thường xuyên</a:t>
            </a:r>
          </a:p>
          <a:p>
            <a:pPr algn="just" marL="911241" indent="-455621" lvl="1">
              <a:lnSpc>
                <a:spcPts val="6921"/>
              </a:lnSpc>
              <a:buFont typeface="Arial"/>
              <a:buChar char="•"/>
            </a:pPr>
            <a:r>
              <a:rPr lang="en-US" sz="4220" spc="143">
                <a:solidFill>
                  <a:srgbClr val="000B5D"/>
                </a:solidFill>
                <a:latin typeface="Rokkitt"/>
              </a:rPr>
              <a:t>Cho phép người dùng phản hồi về thông tin</a:t>
            </a:r>
          </a:p>
          <a:p>
            <a:pPr algn="just" marL="911241" indent="-455621" lvl="1">
              <a:lnSpc>
                <a:spcPts val="6921"/>
              </a:lnSpc>
              <a:buFont typeface="Arial"/>
              <a:buChar char="•"/>
            </a:pPr>
            <a:r>
              <a:rPr lang="en-US" sz="4220" spc="143">
                <a:solidFill>
                  <a:srgbClr val="000B5D"/>
                </a:solidFill>
                <a:latin typeface="Rokkitt"/>
              </a:rPr>
              <a:t>Xác minh thông tin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61529" y="2937389"/>
            <a:ext cx="12164941" cy="4412223"/>
            <a:chOff x="0" y="0"/>
            <a:chExt cx="3203935" cy="1162067"/>
          </a:xfrm>
        </p:grpSpPr>
        <p:sp>
          <p:nvSpPr>
            <p:cNvPr name="Freeform 4" id="4"/>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000B5D"/>
            </a:solidFill>
            <a:ln w="38100" cap="sq">
              <a:solidFill>
                <a:srgbClr val="FCFEFF"/>
              </a:solidFill>
              <a:prstDash val="solid"/>
              <a:miter/>
            </a:ln>
          </p:spPr>
        </p:sp>
        <p:sp>
          <p:nvSpPr>
            <p:cNvPr name="TextBox 5" id="5"/>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2775" y="3184050"/>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Rokkitt Bold"/>
              </a:rPr>
              <a:t>CHƯƠNG 5</a:t>
            </a:r>
          </a:p>
        </p:txBody>
      </p:sp>
      <p:sp>
        <p:nvSpPr>
          <p:cNvPr name="TextBox 7" id="7"/>
          <p:cNvSpPr txBox="true"/>
          <p:nvPr/>
        </p:nvSpPr>
        <p:spPr>
          <a:xfrm rot="0">
            <a:off x="3061529" y="5578555"/>
            <a:ext cx="12164941"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Rokkitt"/>
              </a:rPr>
              <a:t>KẾT LUẬN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223369" y="3105692"/>
            <a:ext cx="8930631" cy="4075615"/>
          </a:xfrm>
          <a:custGeom>
            <a:avLst/>
            <a:gdLst/>
            <a:ahLst/>
            <a:cxnLst/>
            <a:rect r="r" b="b" t="t" l="l"/>
            <a:pathLst>
              <a:path h="4075615" w="8930631">
                <a:moveTo>
                  <a:pt x="0" y="0"/>
                </a:moveTo>
                <a:lnTo>
                  <a:pt x="8930630" y="0"/>
                </a:lnTo>
                <a:lnTo>
                  <a:pt x="8930630" y="4075616"/>
                </a:lnTo>
                <a:lnTo>
                  <a:pt x="0" y="4075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9381" y="3200349"/>
            <a:ext cx="8218619" cy="3750679"/>
          </a:xfrm>
          <a:custGeom>
            <a:avLst/>
            <a:gdLst/>
            <a:ahLst/>
            <a:cxnLst/>
            <a:rect r="r" b="b" t="t" l="l"/>
            <a:pathLst>
              <a:path h="3750679" w="8218619">
                <a:moveTo>
                  <a:pt x="0" y="0"/>
                </a:moveTo>
                <a:lnTo>
                  <a:pt x="8218619" y="0"/>
                </a:lnTo>
                <a:lnTo>
                  <a:pt x="8218619" y="3750679"/>
                </a:lnTo>
                <a:lnTo>
                  <a:pt x="0" y="3750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898204" y="-563914"/>
            <a:ext cx="6767604" cy="3781399"/>
          </a:xfrm>
          <a:custGeom>
            <a:avLst/>
            <a:gdLst/>
            <a:ahLst/>
            <a:cxnLst/>
            <a:rect r="r" b="b" t="t" l="l"/>
            <a:pathLst>
              <a:path h="3781399" w="6767604">
                <a:moveTo>
                  <a:pt x="0" y="0"/>
                </a:moveTo>
                <a:lnTo>
                  <a:pt x="6767604" y="0"/>
                </a:lnTo>
                <a:lnTo>
                  <a:pt x="6767604" y="3781399"/>
                </a:lnTo>
                <a:lnTo>
                  <a:pt x="0" y="3781399"/>
                </a:lnTo>
                <a:lnTo>
                  <a:pt x="0" y="0"/>
                </a:lnTo>
                <a:close/>
              </a:path>
            </a:pathLst>
          </a:custGeom>
          <a:blipFill>
            <a:blip r:embed="rId4">
              <a:alphaModFix amt="69000"/>
            </a:blip>
            <a:stretch>
              <a:fillRect l="0" t="0" r="0" b="0"/>
            </a:stretch>
          </a:blipFill>
        </p:spPr>
      </p:sp>
      <p:sp>
        <p:nvSpPr>
          <p:cNvPr name="Freeform 5" id="5"/>
          <p:cNvSpPr/>
          <p:nvPr/>
        </p:nvSpPr>
        <p:spPr>
          <a:xfrm flipH="true" flipV="true" rot="-10800000">
            <a:off x="-203655" y="7617860"/>
            <a:ext cx="5871820" cy="3280879"/>
          </a:xfrm>
          <a:custGeom>
            <a:avLst/>
            <a:gdLst/>
            <a:ahLst/>
            <a:cxnLst/>
            <a:rect r="r" b="b" t="t" l="l"/>
            <a:pathLst>
              <a:path h="3280879" w="5871820">
                <a:moveTo>
                  <a:pt x="5871820" y="3280880"/>
                </a:moveTo>
                <a:lnTo>
                  <a:pt x="0" y="3280880"/>
                </a:lnTo>
                <a:lnTo>
                  <a:pt x="0" y="0"/>
                </a:lnTo>
                <a:lnTo>
                  <a:pt x="5871820" y="0"/>
                </a:lnTo>
                <a:lnTo>
                  <a:pt x="5871820" y="3280880"/>
                </a:lnTo>
                <a:close/>
              </a:path>
            </a:pathLst>
          </a:custGeom>
          <a:blipFill>
            <a:blip r:embed="rId4">
              <a:alphaModFix amt="69000"/>
            </a:blip>
            <a:stretch>
              <a:fillRect l="0" t="0" r="0" b="0"/>
            </a:stretch>
          </a:blipFill>
        </p:spPr>
      </p:sp>
      <p:sp>
        <p:nvSpPr>
          <p:cNvPr name="Freeform 6" id="6"/>
          <p:cNvSpPr/>
          <p:nvPr/>
        </p:nvSpPr>
        <p:spPr>
          <a:xfrm flipH="false" flipV="false" rot="0">
            <a:off x="1304510" y="4045048"/>
            <a:ext cx="2512052" cy="2196903"/>
          </a:xfrm>
          <a:custGeom>
            <a:avLst/>
            <a:gdLst/>
            <a:ahLst/>
            <a:cxnLst/>
            <a:rect r="r" b="b" t="t" l="l"/>
            <a:pathLst>
              <a:path h="2196903" w="2512052">
                <a:moveTo>
                  <a:pt x="0" y="0"/>
                </a:moveTo>
                <a:lnTo>
                  <a:pt x="2512052" y="0"/>
                </a:lnTo>
                <a:lnTo>
                  <a:pt x="2512052" y="2196904"/>
                </a:lnTo>
                <a:lnTo>
                  <a:pt x="0" y="2196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215511" y="4045048"/>
            <a:ext cx="2062556" cy="2057400"/>
          </a:xfrm>
          <a:custGeom>
            <a:avLst/>
            <a:gdLst/>
            <a:ahLst/>
            <a:cxnLst/>
            <a:rect r="r" b="b" t="t" l="l"/>
            <a:pathLst>
              <a:path h="2057400" w="2062556">
                <a:moveTo>
                  <a:pt x="0" y="0"/>
                </a:moveTo>
                <a:lnTo>
                  <a:pt x="2062556" y="0"/>
                </a:lnTo>
                <a:lnTo>
                  <a:pt x="2062556"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816562" y="4484100"/>
            <a:ext cx="5605119" cy="1242601"/>
          </a:xfrm>
          <a:prstGeom prst="rect">
            <a:avLst/>
          </a:prstGeom>
        </p:spPr>
        <p:txBody>
          <a:bodyPr anchor="t" rtlCol="false" tIns="0" lIns="0" bIns="0" rIns="0">
            <a:spAutoFit/>
          </a:bodyPr>
          <a:lstStyle/>
          <a:p>
            <a:pPr algn="ctr">
              <a:lnSpc>
                <a:spcPts val="5010"/>
              </a:lnSpc>
            </a:pPr>
            <a:r>
              <a:rPr lang="en-US" sz="3578" spc="178">
                <a:solidFill>
                  <a:srgbClr val="FCFEFF"/>
                </a:solidFill>
                <a:latin typeface="Rokkitt"/>
              </a:rPr>
              <a:t>MÔ TẢ TỔNG QUAN  ỨNG DỤNG </a:t>
            </a:r>
          </a:p>
        </p:txBody>
      </p:sp>
      <p:sp>
        <p:nvSpPr>
          <p:cNvPr name="TextBox 9" id="9"/>
          <p:cNvSpPr txBox="true"/>
          <p:nvPr/>
        </p:nvSpPr>
        <p:spPr>
          <a:xfrm rot="0">
            <a:off x="13881486" y="4290828"/>
            <a:ext cx="3552468" cy="1491488"/>
          </a:xfrm>
          <a:prstGeom prst="rect">
            <a:avLst/>
          </a:prstGeom>
        </p:spPr>
        <p:txBody>
          <a:bodyPr anchor="t" rtlCol="false" tIns="0" lIns="0" bIns="0" rIns="0">
            <a:spAutoFit/>
          </a:bodyPr>
          <a:lstStyle/>
          <a:p>
            <a:pPr algn="ctr">
              <a:lnSpc>
                <a:spcPts val="5992"/>
              </a:lnSpc>
            </a:pPr>
            <a:r>
              <a:rPr lang="en-US" sz="4280" spc="214">
                <a:solidFill>
                  <a:srgbClr val="FCFEFF"/>
                </a:solidFill>
                <a:latin typeface="Rokkitt"/>
              </a:rPr>
              <a:t>USE CASE DIAGRAM</a:t>
            </a:r>
          </a:p>
        </p:txBody>
      </p:sp>
      <p:sp>
        <p:nvSpPr>
          <p:cNvPr name="TextBox 10" id="10"/>
          <p:cNvSpPr txBox="true"/>
          <p:nvPr/>
        </p:nvSpPr>
        <p:spPr>
          <a:xfrm rot="0">
            <a:off x="5871254" y="1008957"/>
            <a:ext cx="7912763" cy="991414"/>
          </a:xfrm>
          <a:prstGeom prst="rect">
            <a:avLst/>
          </a:prstGeom>
        </p:spPr>
        <p:txBody>
          <a:bodyPr anchor="t" rtlCol="false" tIns="0" lIns="0" bIns="0" rIns="0">
            <a:spAutoFit/>
          </a:bodyPr>
          <a:lstStyle/>
          <a:p>
            <a:pPr algn="l">
              <a:lnSpc>
                <a:spcPts val="8057"/>
              </a:lnSpc>
            </a:pPr>
            <a:r>
              <a:rPr lang="en-US" sz="5755">
                <a:solidFill>
                  <a:srgbClr val="000B5D"/>
                </a:solidFill>
                <a:latin typeface="Rokkitt Semi-Bold"/>
              </a:rPr>
              <a:t>MỤC TIÊU ĐỀ TÀI</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1818284">
            <a:off x="17643071" y="-1462163"/>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18284">
            <a:off x="15772142" y="-1462163"/>
            <a:ext cx="3194203" cy="16029749"/>
            <a:chOff x="0" y="0"/>
            <a:chExt cx="841272" cy="4221827"/>
          </a:xfrm>
        </p:grpSpPr>
        <p:sp>
          <p:nvSpPr>
            <p:cNvPr name="Freeform 7" id="7"/>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solidFill>
              <a:srgbClr val="004AAD"/>
            </a:solidFill>
          </p:spPr>
        </p:sp>
        <p:sp>
          <p:nvSpPr>
            <p:cNvPr name="TextBox 8" id="8"/>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798472" y="-3815133"/>
            <a:ext cx="274711" cy="11053763"/>
            <a:chOff x="0" y="0"/>
            <a:chExt cx="72352" cy="2911279"/>
          </a:xfrm>
        </p:grpSpPr>
        <p:sp>
          <p:nvSpPr>
            <p:cNvPr name="Freeform 10" id="10"/>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1" id="11"/>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1596475" y="6710534"/>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solidFill>
              <a:srgbClr val="004AAD"/>
            </a:soli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74821" y="810585"/>
            <a:ext cx="16861007" cy="8665831"/>
            <a:chOff x="0" y="0"/>
            <a:chExt cx="5682199" cy="2920406"/>
          </a:xfrm>
        </p:grpSpPr>
        <p:sp>
          <p:nvSpPr>
            <p:cNvPr name="Freeform 16" id="16"/>
            <p:cNvSpPr/>
            <p:nvPr/>
          </p:nvSpPr>
          <p:spPr>
            <a:xfrm flipH="false" flipV="false" rot="0">
              <a:off x="0" y="0"/>
              <a:ext cx="5682200" cy="2920406"/>
            </a:xfrm>
            <a:custGeom>
              <a:avLst/>
              <a:gdLst/>
              <a:ahLst/>
              <a:cxnLst/>
              <a:rect r="r" b="b" t="t" l="l"/>
              <a:pathLst>
                <a:path h="2920406" w="5682200">
                  <a:moveTo>
                    <a:pt x="11479" y="0"/>
                  </a:moveTo>
                  <a:lnTo>
                    <a:pt x="5670721" y="0"/>
                  </a:lnTo>
                  <a:cubicBezTo>
                    <a:pt x="5677060" y="0"/>
                    <a:pt x="5682200" y="5139"/>
                    <a:pt x="5682200" y="11479"/>
                  </a:cubicBezTo>
                  <a:lnTo>
                    <a:pt x="5682200" y="2908927"/>
                  </a:lnTo>
                  <a:cubicBezTo>
                    <a:pt x="5682200" y="2911971"/>
                    <a:pt x="5680990" y="2914891"/>
                    <a:pt x="5678837" y="2917043"/>
                  </a:cubicBezTo>
                  <a:cubicBezTo>
                    <a:pt x="5676685" y="2919196"/>
                    <a:pt x="5673765" y="2920406"/>
                    <a:pt x="5670721" y="2920406"/>
                  </a:cubicBezTo>
                  <a:lnTo>
                    <a:pt x="11479" y="2920406"/>
                  </a:lnTo>
                  <a:cubicBezTo>
                    <a:pt x="8435" y="2920406"/>
                    <a:pt x="5515" y="2919196"/>
                    <a:pt x="3362" y="2917043"/>
                  </a:cubicBezTo>
                  <a:cubicBezTo>
                    <a:pt x="1209" y="2914891"/>
                    <a:pt x="0" y="2911971"/>
                    <a:pt x="0" y="2908927"/>
                  </a:cubicBezTo>
                  <a:lnTo>
                    <a:pt x="0" y="11479"/>
                  </a:lnTo>
                  <a:cubicBezTo>
                    <a:pt x="0" y="8435"/>
                    <a:pt x="1209" y="5515"/>
                    <a:pt x="3362" y="3362"/>
                  </a:cubicBezTo>
                  <a:cubicBezTo>
                    <a:pt x="5515" y="1209"/>
                    <a:pt x="8435" y="0"/>
                    <a:pt x="11479" y="0"/>
                  </a:cubicBezTo>
                  <a:close/>
                </a:path>
              </a:pathLst>
            </a:custGeom>
            <a:solidFill>
              <a:srgbClr val="FDFDFD"/>
            </a:solidFill>
            <a:ln w="38100" cap="rnd">
              <a:solidFill>
                <a:srgbClr val="000B5D"/>
              </a:solidFill>
              <a:prstDash val="solid"/>
              <a:round/>
            </a:ln>
          </p:spPr>
        </p:sp>
        <p:sp>
          <p:nvSpPr>
            <p:cNvPr name="TextBox 17" id="17"/>
            <p:cNvSpPr txBox="true"/>
            <p:nvPr/>
          </p:nvSpPr>
          <p:spPr>
            <a:xfrm>
              <a:off x="0" y="-38100"/>
              <a:ext cx="5682199" cy="29585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1434369" y="2496126"/>
            <a:ext cx="16141911" cy="5580697"/>
          </a:xfrm>
          <a:prstGeom prst="rect">
            <a:avLst/>
          </a:prstGeom>
        </p:spPr>
        <p:txBody>
          <a:bodyPr anchor="t" rtlCol="false" tIns="0" lIns="0" bIns="0" rIns="0">
            <a:spAutoFit/>
          </a:bodyPr>
          <a:lstStyle/>
          <a:p>
            <a:pPr algn="just">
              <a:lnSpc>
                <a:spcPts val="6352"/>
              </a:lnSpc>
            </a:pPr>
            <a:r>
              <a:rPr lang="en-US" sz="4537" spc="-90">
                <a:solidFill>
                  <a:srgbClr val="000B5D"/>
                </a:solidFill>
                <a:latin typeface="Rokkitt Medium"/>
              </a:rPr>
              <a:t>Dự án này nhằm mục đích tạo ra một bản mô tả tổng quan về các tác nhân, chức năng và tương tác trong hệ thống. Qua đó giúp hiểu rõ hơn về quy trình hoạt động của hệ thống và làm cơ sở cho việc phát triển, triển khai dự án.</a:t>
            </a:r>
          </a:p>
          <a:p>
            <a:pPr algn="just">
              <a:lnSpc>
                <a:spcPts val="6352"/>
              </a:lnSpc>
            </a:pPr>
            <a:r>
              <a:rPr lang="en-US" sz="4537" spc="-90">
                <a:solidFill>
                  <a:srgbClr val="000B5D"/>
                </a:solidFill>
                <a:latin typeface="Rokkitt Medium"/>
              </a:rPr>
              <a:t>Giúp chúng ta hiểu được tầm quan trọng của công đoạn phân tích và thiết kế khi phát triển một phần mềm trong thực tế. Từ đó chú trọng đầu tư vào công đoạn này để tránh gặp phải các sai sót về sau. </a:t>
            </a:r>
          </a:p>
        </p:txBody>
      </p:sp>
      <p:sp>
        <p:nvSpPr>
          <p:cNvPr name="TextBox 19" id="19"/>
          <p:cNvSpPr txBox="true"/>
          <p:nvPr/>
        </p:nvSpPr>
        <p:spPr>
          <a:xfrm rot="0">
            <a:off x="7425018" y="1092623"/>
            <a:ext cx="2802731" cy="619125"/>
          </a:xfrm>
          <a:prstGeom prst="rect">
            <a:avLst/>
          </a:prstGeom>
        </p:spPr>
        <p:txBody>
          <a:bodyPr anchor="t" rtlCol="false" tIns="0" lIns="0" bIns="0" rIns="0">
            <a:spAutoFit/>
          </a:bodyPr>
          <a:lstStyle/>
          <a:p>
            <a:pPr algn="ctr">
              <a:lnSpc>
                <a:spcPts val="4500"/>
              </a:lnSpc>
              <a:spcBef>
                <a:spcPct val="0"/>
              </a:spcBef>
            </a:pPr>
            <a:r>
              <a:rPr lang="en-US" sz="4500">
                <a:solidFill>
                  <a:srgbClr val="000B5D"/>
                </a:solidFill>
                <a:latin typeface="Rokkitt Bold"/>
              </a:rPr>
              <a:t>KẾT LUẬN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4AAD"/>
            </a:solidFill>
          </p:spPr>
        </p:sp>
      </p:grpSp>
      <p:sp>
        <p:nvSpPr>
          <p:cNvPr name="AutoShape 4" id="4"/>
          <p:cNvSpPr/>
          <p:nvPr/>
        </p:nvSpPr>
        <p:spPr>
          <a:xfrm rot="0">
            <a:off x="0" y="0"/>
            <a:ext cx="1793897" cy="1028700"/>
          </a:xfrm>
          <a:prstGeom prst="rect">
            <a:avLst/>
          </a:prstGeom>
          <a:solidFill>
            <a:srgbClr val="004AAD"/>
          </a:solidFill>
        </p:spPr>
      </p:sp>
      <p:sp>
        <p:nvSpPr>
          <p:cNvPr name="Freeform 5" id="5"/>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4430" y="-86332"/>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647584" y="238125"/>
            <a:ext cx="6067663" cy="619125"/>
          </a:xfrm>
          <a:prstGeom prst="rect">
            <a:avLst/>
          </a:prstGeom>
        </p:spPr>
        <p:txBody>
          <a:bodyPr anchor="t" rtlCol="false" tIns="0" lIns="0" bIns="0" rIns="0">
            <a:spAutoFit/>
          </a:bodyPr>
          <a:lstStyle/>
          <a:p>
            <a:pPr algn="ctr">
              <a:lnSpc>
                <a:spcPts val="4500"/>
              </a:lnSpc>
              <a:spcBef>
                <a:spcPct val="0"/>
              </a:spcBef>
            </a:pPr>
            <a:r>
              <a:rPr lang="en-US" sz="4500">
                <a:solidFill>
                  <a:srgbClr val="000B5D"/>
                </a:solidFill>
                <a:latin typeface="Rokkitt Bold"/>
              </a:rPr>
              <a:t>TÀI LIỆU THAM KHẢO</a:t>
            </a:r>
          </a:p>
        </p:txBody>
      </p:sp>
      <p:sp>
        <p:nvSpPr>
          <p:cNvPr name="TextBox 8" id="8"/>
          <p:cNvSpPr txBox="true"/>
          <p:nvPr/>
        </p:nvSpPr>
        <p:spPr>
          <a:xfrm rot="0">
            <a:off x="635580" y="1267739"/>
            <a:ext cx="17016840" cy="9199880"/>
          </a:xfrm>
          <a:prstGeom prst="rect">
            <a:avLst/>
          </a:prstGeom>
        </p:spPr>
        <p:txBody>
          <a:bodyPr anchor="t" rtlCol="false" tIns="0" lIns="0" bIns="0" rIns="0">
            <a:spAutoFit/>
          </a:bodyPr>
          <a:lstStyle/>
          <a:p>
            <a:pPr algn="l">
              <a:lnSpc>
                <a:spcPts val="3219"/>
              </a:lnSpc>
            </a:pPr>
            <a:r>
              <a:rPr lang="en-US" sz="2299" spc="-45">
                <a:solidFill>
                  <a:srgbClr val="000B5D"/>
                </a:solidFill>
                <a:latin typeface="Rokkitt"/>
                <a:hlinkClick r:id="rId4" tooltip="https://www.zotero.org/google-docs/?M2y0Pp"/>
              </a:rPr>
              <a:t>[1] “What is Use Case Diagram?” Accessed: Apr. 06, 2024. [Online]. Available: https://www.visual-paradigm.com/guide/uml-unified-modeling-language/what-is-use-case-diagram/</a:t>
            </a:r>
          </a:p>
          <a:p>
            <a:pPr algn="l">
              <a:lnSpc>
                <a:spcPts val="3219"/>
              </a:lnSpc>
            </a:pPr>
            <a:r>
              <a:rPr lang="en-US" sz="2299" spc="-45">
                <a:solidFill>
                  <a:srgbClr val="000B5D"/>
                </a:solidFill>
                <a:latin typeface="Rokkitt"/>
                <a:hlinkClick r:id="rId5" tooltip="https://www.zotero.org/google-docs/?M2y0Pp"/>
              </a:rPr>
              <a:t>[2] “Use Case là gì? Cách xây dựng sơ đồ Use Case hiệu quả.” Accessed: Apr. 06, 2024. [Online]. Available: https://stringee.com/vi/blog/post/use-case-diagram-la-gi</a:t>
            </a:r>
          </a:p>
          <a:p>
            <a:pPr algn="l">
              <a:lnSpc>
                <a:spcPts val="3219"/>
              </a:lnSpc>
            </a:pPr>
            <a:r>
              <a:rPr lang="en-US" sz="2299" spc="-45">
                <a:solidFill>
                  <a:srgbClr val="000B5D"/>
                </a:solidFill>
                <a:latin typeface="Rokkitt"/>
                <a:hlinkClick r:id="rId6" tooltip="https://www.zotero.org/google-docs/?M2y0Pp"/>
              </a:rPr>
              <a:t>[3] “Use Case Diagram: Definition and Examples,” Indeed Career Guide. Accessed: Apr. 06, 2024. [Online]. Available: https://www.indeed.com/career-advice/career-development/use-case-diagram</a:t>
            </a:r>
          </a:p>
          <a:p>
            <a:pPr algn="l">
              <a:lnSpc>
                <a:spcPts val="3219"/>
              </a:lnSpc>
            </a:pPr>
            <a:r>
              <a:rPr lang="en-US" sz="2299" spc="-45">
                <a:solidFill>
                  <a:srgbClr val="000B5D"/>
                </a:solidFill>
                <a:latin typeface="Rokkitt"/>
                <a:hlinkClick r:id="rId7" tooltip="https://www.zotero.org/google-docs/?M2y0Pp"/>
              </a:rPr>
              <a:t>[4] “UML Activity Diagram Tutorial,” Lucidchart. Accessed: Apr. 07, 2024. [Online]. Available: https://www.lucidchart.com/pages/uml-activity-diagram</a:t>
            </a:r>
          </a:p>
          <a:p>
            <a:pPr algn="l">
              <a:lnSpc>
                <a:spcPts val="3219"/>
              </a:lnSpc>
            </a:pPr>
            <a:r>
              <a:rPr lang="en-US" sz="2299" spc="-45">
                <a:solidFill>
                  <a:srgbClr val="000B5D"/>
                </a:solidFill>
                <a:latin typeface="Rokkitt"/>
                <a:hlinkClick r:id="rId8" tooltip="https://www.zotero.org/google-docs/?M2y0Pp"/>
              </a:rPr>
              <a:t>[5] “Activity Diagrams | Unified Modeling Language (UML),” GeeksforGeeks. Accessed: Apr. 07, 2024. [Online]. Available: https://www.geeksforgeeks.org/unified-modeling-language-uml-activity-diagrams/</a:t>
            </a:r>
          </a:p>
          <a:p>
            <a:pPr algn="l">
              <a:lnSpc>
                <a:spcPts val="3219"/>
              </a:lnSpc>
            </a:pPr>
            <a:r>
              <a:rPr lang="en-US" sz="2299" spc="-45">
                <a:solidFill>
                  <a:srgbClr val="000B5D"/>
                </a:solidFill>
                <a:latin typeface="Rokkitt"/>
                <a:hlinkClick r:id="rId9" tooltip="https://www.zotero.org/google-docs/?M2y0Pp"/>
              </a:rPr>
              <a:t>[6] “Sơ đồ lớp là gì?” Accessed: Apr. 07, 2024. [Online]. Available: https://www.visual-paradigm.com/guide/uml-unified-modeling-language/what-is-class-diagram/</a:t>
            </a:r>
          </a:p>
          <a:p>
            <a:pPr algn="l">
              <a:lnSpc>
                <a:spcPts val="3219"/>
              </a:lnSpc>
            </a:pPr>
            <a:r>
              <a:rPr lang="en-US" sz="2299" spc="-45">
                <a:solidFill>
                  <a:srgbClr val="000B5D"/>
                </a:solidFill>
                <a:latin typeface="Rokkitt"/>
                <a:hlinkClick r:id="rId10" tooltip="https://www.zotero.org/google-docs/?M2y0Pp"/>
              </a:rPr>
              <a:t>[7] “Tìm Hiểu Về Cách Thiết Kế Class Diagram - Viblo.” Accessed: Apr. 07, 2024. [Online]. Available: https://viblo.asia/p/tim-hieu-ve-cach-thiet-ke-class-diagram-L4x5xLyY5BM</a:t>
            </a:r>
          </a:p>
          <a:p>
            <a:pPr algn="l">
              <a:lnSpc>
                <a:spcPts val="3219"/>
              </a:lnSpc>
            </a:pPr>
            <a:r>
              <a:rPr lang="en-US" sz="2299" spc="-45">
                <a:solidFill>
                  <a:srgbClr val="000B5D"/>
                </a:solidFill>
                <a:latin typeface="Rokkitt"/>
                <a:hlinkClick r:id="rId11" tooltip="https://www.zotero.org/google-docs/?M2y0Pp"/>
              </a:rPr>
              <a:t>[8]  iViettech Education, “Thực hành xây dựng Class Diagram,” iViettech. Accessed: Apr. 07, 2024. [Online]. Available: https://iviettech.vn/viettech/916-thuc-hanh-xay-dung-classs-diagarm.html</a:t>
            </a:r>
          </a:p>
          <a:p>
            <a:pPr algn="l">
              <a:lnSpc>
                <a:spcPts val="3219"/>
              </a:lnSpc>
            </a:pPr>
            <a:r>
              <a:rPr lang="en-US" sz="2299" spc="-45">
                <a:solidFill>
                  <a:srgbClr val="000B5D"/>
                </a:solidFill>
                <a:latin typeface="Rokkitt"/>
                <a:hlinkClick r:id="rId12" tooltip="https://www.zotero.org/google-docs/?M2y0Pp"/>
              </a:rPr>
              <a:t>[9] “UML Sequence Diagram Tutorial,” Lucidchart. Accessed: Apr. 07, 2024. [Online]. Available: https://www.lucidchart.com/pages/uml-sequence-diagram</a:t>
            </a:r>
          </a:p>
          <a:p>
            <a:pPr algn="l">
              <a:lnSpc>
                <a:spcPts val="3219"/>
              </a:lnSpc>
            </a:pPr>
            <a:r>
              <a:rPr lang="en-US" sz="2299" spc="-45">
                <a:solidFill>
                  <a:srgbClr val="000B5D"/>
                </a:solidFill>
                <a:latin typeface="Rokkitt"/>
                <a:hlinkClick r:id="rId13" tooltip="https://www.zotero.org/google-docs/?M2y0Pp"/>
              </a:rPr>
              <a:t>[10] “What is Sequence Diagram?” Accessed: Apr. 07, 2024. [Online]. Available: https://www.visual-paradigm.com/guide/uml-unified-modeling-language/what-is-sequence-diagram/</a:t>
            </a:r>
          </a:p>
          <a:p>
            <a:pPr algn="l">
              <a:lnSpc>
                <a:spcPts val="3219"/>
              </a:lnSpc>
            </a:pPr>
            <a:r>
              <a:rPr lang="en-US" sz="2299" spc="-45">
                <a:solidFill>
                  <a:srgbClr val="000B5D"/>
                </a:solidFill>
                <a:latin typeface="Rokkitt"/>
                <a:hlinkClick r:id="rId14" tooltip="https://www.zotero.org/google-docs/?M2y0Pp"/>
              </a:rPr>
              <a:t>[11] “Hướng dẫn về sơ đồ trình tự.” Accessed: Apr. 07, 2024. [Online]. Available: https://online.visual-paradigm.com/diagrams/tutorials/sequence-diagram-tutorial/</a:t>
            </a:r>
          </a:p>
          <a:p>
            <a:pPr algn="l">
              <a:lnSpc>
                <a:spcPts val="3219"/>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9625" r="0" b="-20744"/>
            </a:stretch>
          </a:blipFill>
        </p:spPr>
      </p:sp>
      <p:sp>
        <p:nvSpPr>
          <p:cNvPr name="TextBox 3" id="3"/>
          <p:cNvSpPr txBox="true"/>
          <p:nvPr/>
        </p:nvSpPr>
        <p:spPr>
          <a:xfrm rot="0">
            <a:off x="2370538" y="3609135"/>
            <a:ext cx="13546925" cy="2631440"/>
          </a:xfrm>
          <a:prstGeom prst="rect">
            <a:avLst/>
          </a:prstGeom>
        </p:spPr>
        <p:txBody>
          <a:bodyPr anchor="t" rtlCol="false" tIns="0" lIns="0" bIns="0" rIns="0">
            <a:spAutoFit/>
          </a:bodyPr>
          <a:lstStyle/>
          <a:p>
            <a:pPr algn="ctr">
              <a:lnSpc>
                <a:spcPts val="10480"/>
              </a:lnSpc>
            </a:pPr>
            <a:r>
              <a:rPr lang="en-US" sz="8000">
                <a:solidFill>
                  <a:srgbClr val="FFFFFF"/>
                </a:solidFill>
                <a:latin typeface="Barlow SemiCondensed Heavy"/>
              </a:rPr>
              <a:t>CẢM ƠN THẦY VÀ CÁC BẠN ĐÃ LẮNG NGHE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7129413" y="0"/>
            <a:ext cx="11158587" cy="102870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7191948" y="0"/>
            <a:ext cx="1793897" cy="1028700"/>
          </a:xfrm>
          <a:prstGeom prst="rect">
            <a:avLst/>
          </a:prstGeom>
          <a:solidFill>
            <a:srgbClr val="004AAD"/>
          </a:solidFill>
        </p:spPr>
      </p:sp>
      <p:sp>
        <p:nvSpPr>
          <p:cNvPr name="Freeform 5" id="5"/>
          <p:cNvSpPr/>
          <p:nvPr/>
        </p:nvSpPr>
        <p:spPr>
          <a:xfrm flipH="false" flipV="false" rot="0">
            <a:off x="-12096079" y="-227122"/>
            <a:ext cx="19288027" cy="10801295"/>
          </a:xfrm>
          <a:custGeom>
            <a:avLst/>
            <a:gdLst/>
            <a:ahLst/>
            <a:cxnLst/>
            <a:rect r="r" b="b" t="t" l="l"/>
            <a:pathLst>
              <a:path h="10801295" w="19288027">
                <a:moveTo>
                  <a:pt x="0" y="0"/>
                </a:moveTo>
                <a:lnTo>
                  <a:pt x="19288027" y="0"/>
                </a:lnTo>
                <a:lnTo>
                  <a:pt x="19288027" y="10801295"/>
                </a:lnTo>
                <a:lnTo>
                  <a:pt x="0" y="10801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62000" y="620841"/>
            <a:ext cx="5293283" cy="5918384"/>
            <a:chOff x="0" y="0"/>
            <a:chExt cx="14414899" cy="16117200"/>
          </a:xfrm>
        </p:grpSpPr>
        <p:sp>
          <p:nvSpPr>
            <p:cNvPr name="Freeform 8" id="8"/>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004AAD"/>
            </a:solidFill>
          </p:spPr>
        </p:sp>
        <p:sp>
          <p:nvSpPr>
            <p:cNvPr name="Freeform 9" id="9"/>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grpSp>
        <p:nvGrpSpPr>
          <p:cNvPr name="Group 10" id="10"/>
          <p:cNvGrpSpPr/>
          <p:nvPr/>
        </p:nvGrpSpPr>
        <p:grpSpPr>
          <a:xfrm rot="0">
            <a:off x="1063399" y="938003"/>
            <a:ext cx="5293283" cy="5918384"/>
            <a:chOff x="0" y="0"/>
            <a:chExt cx="14414899" cy="16117200"/>
          </a:xfrm>
        </p:grpSpPr>
        <p:sp>
          <p:nvSpPr>
            <p:cNvPr name="Freeform 11" id="11"/>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FCFEFF"/>
            </a:solidFill>
          </p:spPr>
        </p:sp>
        <p:sp>
          <p:nvSpPr>
            <p:cNvPr name="Freeform 12" id="12"/>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sp>
        <p:nvSpPr>
          <p:cNvPr name="Freeform 13" id="13"/>
          <p:cNvSpPr/>
          <p:nvPr/>
        </p:nvSpPr>
        <p:spPr>
          <a:xfrm flipH="false" flipV="false" rot="0">
            <a:off x="2905942" y="4249524"/>
            <a:ext cx="2011432" cy="1848003"/>
          </a:xfrm>
          <a:custGeom>
            <a:avLst/>
            <a:gdLst/>
            <a:ahLst/>
            <a:cxnLst/>
            <a:rect r="r" b="b" t="t" l="l"/>
            <a:pathLst>
              <a:path h="1848003" w="2011432">
                <a:moveTo>
                  <a:pt x="0" y="0"/>
                </a:moveTo>
                <a:lnTo>
                  <a:pt x="2011433" y="0"/>
                </a:lnTo>
                <a:lnTo>
                  <a:pt x="2011433" y="1848003"/>
                </a:lnTo>
                <a:lnTo>
                  <a:pt x="0" y="1848003"/>
                </a:lnTo>
                <a:lnTo>
                  <a:pt x="0" y="0"/>
                </a:lnTo>
                <a:close/>
              </a:path>
            </a:pathLst>
          </a:custGeom>
          <a:blipFill>
            <a:blip r:embed="rId6"/>
            <a:stretch>
              <a:fillRect l="0" t="0" r="0" b="0"/>
            </a:stretch>
          </a:blipFill>
        </p:spPr>
      </p:sp>
      <p:sp>
        <p:nvSpPr>
          <p:cNvPr name="TextBox 14" id="14"/>
          <p:cNvSpPr txBox="true"/>
          <p:nvPr/>
        </p:nvSpPr>
        <p:spPr>
          <a:xfrm rot="0">
            <a:off x="9232348" y="260350"/>
            <a:ext cx="8026952" cy="514351"/>
          </a:xfrm>
          <a:prstGeom prst="rect">
            <a:avLst/>
          </a:prstGeom>
        </p:spPr>
        <p:txBody>
          <a:bodyPr anchor="t" rtlCol="false" tIns="0" lIns="0" bIns="0" rIns="0">
            <a:spAutoFit/>
          </a:bodyPr>
          <a:lstStyle/>
          <a:p>
            <a:pPr algn="ctr">
              <a:lnSpc>
                <a:spcPts val="4199"/>
              </a:lnSpc>
            </a:pPr>
            <a:r>
              <a:rPr lang="en-US" sz="2999" spc="179">
                <a:solidFill>
                  <a:srgbClr val="004AAD"/>
                </a:solidFill>
                <a:latin typeface="Rokkitt Bold"/>
              </a:rPr>
              <a:t>ĐỐI VỚI KHÁCH HÀNG</a:t>
            </a:r>
          </a:p>
        </p:txBody>
      </p:sp>
      <p:sp>
        <p:nvSpPr>
          <p:cNvPr name="TextBox 15" id="15"/>
          <p:cNvSpPr txBox="true"/>
          <p:nvPr/>
        </p:nvSpPr>
        <p:spPr>
          <a:xfrm rot="0">
            <a:off x="1448028" y="2084850"/>
            <a:ext cx="4524024" cy="2066925"/>
          </a:xfrm>
          <a:prstGeom prst="rect">
            <a:avLst/>
          </a:prstGeom>
        </p:spPr>
        <p:txBody>
          <a:bodyPr anchor="t" rtlCol="false" tIns="0" lIns="0" bIns="0" rIns="0">
            <a:spAutoFit/>
          </a:bodyPr>
          <a:lstStyle/>
          <a:p>
            <a:pPr algn="ctr">
              <a:lnSpc>
                <a:spcPts val="8160"/>
              </a:lnSpc>
            </a:pPr>
            <a:r>
              <a:rPr lang="en-US" sz="6800" spc="68">
                <a:solidFill>
                  <a:srgbClr val="004AAD"/>
                </a:solidFill>
                <a:latin typeface="Rokkitt Bold"/>
              </a:rPr>
              <a:t>MÔ TẢ </a:t>
            </a:r>
          </a:p>
          <a:p>
            <a:pPr algn="ctr" marL="0" indent="0" lvl="0">
              <a:lnSpc>
                <a:spcPts val="8160"/>
              </a:lnSpc>
              <a:spcBef>
                <a:spcPct val="0"/>
              </a:spcBef>
            </a:pPr>
            <a:r>
              <a:rPr lang="en-US" sz="6800" spc="68">
                <a:solidFill>
                  <a:srgbClr val="004AAD"/>
                </a:solidFill>
                <a:latin typeface="Rokkitt Bold"/>
              </a:rPr>
              <a:t>DỰ ÁN</a:t>
            </a:r>
          </a:p>
        </p:txBody>
      </p:sp>
      <p:sp>
        <p:nvSpPr>
          <p:cNvPr name="TextBox 16" id="16"/>
          <p:cNvSpPr txBox="true"/>
          <p:nvPr/>
        </p:nvSpPr>
        <p:spPr>
          <a:xfrm rot="0">
            <a:off x="7191948" y="1065161"/>
            <a:ext cx="10874558" cy="9221839"/>
          </a:xfrm>
          <a:prstGeom prst="rect">
            <a:avLst/>
          </a:prstGeom>
        </p:spPr>
        <p:txBody>
          <a:bodyPr anchor="t" rtlCol="false" tIns="0" lIns="0" bIns="0" rIns="0">
            <a:spAutoFit/>
          </a:bodyPr>
          <a:lstStyle/>
          <a:p>
            <a:pPr algn="just" marL="803294" indent="-401647" lvl="1">
              <a:lnSpc>
                <a:spcPts val="6101"/>
              </a:lnSpc>
              <a:buFont typeface="Arial"/>
              <a:buChar char="•"/>
            </a:pPr>
            <a:r>
              <a:rPr lang="en-US" sz="3720" spc="126">
                <a:solidFill>
                  <a:srgbClr val="000B5D"/>
                </a:solidFill>
                <a:latin typeface="Rokkitt"/>
              </a:rPr>
              <a:t>Tìm được chỗ đỗ gần nhất</a:t>
            </a:r>
          </a:p>
          <a:p>
            <a:pPr algn="just" marL="803294" indent="-401647" lvl="1">
              <a:lnSpc>
                <a:spcPts val="6101"/>
              </a:lnSpc>
              <a:buFont typeface="Arial"/>
              <a:buChar char="•"/>
            </a:pPr>
            <a:r>
              <a:rPr lang="en-US" sz="3720" spc="126">
                <a:solidFill>
                  <a:srgbClr val="000B5D"/>
                </a:solidFill>
                <a:latin typeface="Rokkitt"/>
              </a:rPr>
              <a:t>Được khuyến nghị các bãi đỗ xe có nhiều dịch vụ ưu đãi và được đánh giá cao bởi các khách hàng khác</a:t>
            </a:r>
          </a:p>
          <a:p>
            <a:pPr algn="just" marL="803294" indent="-401647" lvl="1">
              <a:lnSpc>
                <a:spcPts val="6101"/>
              </a:lnSpc>
              <a:buFont typeface="Arial"/>
              <a:buChar char="•"/>
            </a:pPr>
            <a:r>
              <a:rPr lang="en-US" sz="3720" spc="126">
                <a:solidFill>
                  <a:srgbClr val="000B5D"/>
                </a:solidFill>
                <a:latin typeface="Rokkitt"/>
              </a:rPr>
              <a:t>Xem thông tin chi tiết của mỗi bãi đỗ</a:t>
            </a:r>
          </a:p>
          <a:p>
            <a:pPr algn="just" marL="803294" indent="-401647" lvl="1">
              <a:lnSpc>
                <a:spcPts val="6101"/>
              </a:lnSpc>
              <a:buFont typeface="Arial"/>
              <a:buChar char="•"/>
            </a:pPr>
            <a:r>
              <a:rPr lang="en-US" sz="3720" spc="126">
                <a:solidFill>
                  <a:srgbClr val="000B5D"/>
                </a:solidFill>
                <a:latin typeface="Rokkitt"/>
              </a:rPr>
              <a:t>Gửi những bình luận, đánh giá về dịch vụ của bãi đỗ xe </a:t>
            </a:r>
          </a:p>
          <a:p>
            <a:pPr algn="just" marL="803294" indent="-401647" lvl="1">
              <a:lnSpc>
                <a:spcPts val="6101"/>
              </a:lnSpc>
              <a:buFont typeface="Arial"/>
              <a:buChar char="•"/>
            </a:pPr>
            <a:r>
              <a:rPr lang="en-US" sz="3720" spc="126">
                <a:solidFill>
                  <a:srgbClr val="000B5D"/>
                </a:solidFill>
                <a:latin typeface="Rokkitt"/>
              </a:rPr>
              <a:t>Chọn đặt chỗ với những yêu cầu cụ thể</a:t>
            </a:r>
          </a:p>
          <a:p>
            <a:pPr algn="just" marL="803294" indent="-401647" lvl="1">
              <a:lnSpc>
                <a:spcPts val="6101"/>
              </a:lnSpc>
              <a:buFont typeface="Arial"/>
              <a:buChar char="•"/>
            </a:pPr>
            <a:r>
              <a:rPr lang="en-US" sz="3720" spc="126">
                <a:solidFill>
                  <a:srgbClr val="000B5D"/>
                </a:solidFill>
                <a:latin typeface="Rokkitt"/>
              </a:rPr>
              <a:t>Cung cấp nhiều phương thức thanh toán</a:t>
            </a:r>
          </a:p>
          <a:p>
            <a:pPr algn="just" marL="803294" indent="-401647" lvl="1">
              <a:lnSpc>
                <a:spcPts val="6101"/>
              </a:lnSpc>
              <a:buFont typeface="Arial"/>
              <a:buChar char="•"/>
            </a:pPr>
            <a:r>
              <a:rPr lang="en-US" sz="3720" spc="126">
                <a:solidFill>
                  <a:srgbClr val="000B5D"/>
                </a:solidFill>
                <a:latin typeface="Rokkitt"/>
              </a:rPr>
              <a:t>Hiển thị các thông báo nhắc nhở cho khách hàng về thời gian bãi đỗ đóng cửa </a:t>
            </a:r>
          </a:p>
          <a:p>
            <a:pPr algn="just" marL="803294" indent="-401647" lvl="1">
              <a:lnSpc>
                <a:spcPts val="6101"/>
              </a:lnSpc>
              <a:buFont typeface="Arial"/>
              <a:buChar char="•"/>
            </a:pPr>
            <a:r>
              <a:rPr lang="en-US" sz="3720" spc="126">
                <a:solidFill>
                  <a:srgbClr val="000B5D"/>
                </a:solidFill>
                <a:latin typeface="Rokkitt"/>
              </a:rPr>
              <a:t>Đăng ký, đăng nhập dễ dàng</a:t>
            </a:r>
          </a:p>
        </p:txBody>
      </p:sp>
      <p:grpSp>
        <p:nvGrpSpPr>
          <p:cNvPr name="Group 17" id="17"/>
          <p:cNvGrpSpPr/>
          <p:nvPr/>
        </p:nvGrpSpPr>
        <p:grpSpPr>
          <a:xfrm rot="0">
            <a:off x="7129413" y="0"/>
            <a:ext cx="11158587" cy="10287000"/>
            <a:chOff x="0" y="0"/>
            <a:chExt cx="8078176" cy="7447197"/>
          </a:xfrm>
        </p:grpSpPr>
        <p:sp>
          <p:nvSpPr>
            <p:cNvPr name="Freeform 18" id="18"/>
            <p:cNvSpPr/>
            <p:nvPr/>
          </p:nvSpPr>
          <p:spPr>
            <a:xfrm flipH="false" flipV="false" rot="0">
              <a:off x="0" y="0"/>
              <a:ext cx="8078176" cy="7447197"/>
            </a:xfrm>
            <a:custGeom>
              <a:avLst/>
              <a:gdLst/>
              <a:ahLst/>
              <a:cxnLst/>
              <a:rect r="r" b="b" t="t" l="l"/>
              <a:pathLst>
                <a:path h="7447197" w="8078176">
                  <a:moveTo>
                    <a:pt x="0" y="0"/>
                  </a:moveTo>
                  <a:lnTo>
                    <a:pt x="0" y="7447197"/>
                  </a:lnTo>
                  <a:lnTo>
                    <a:pt x="8078176" y="7447197"/>
                  </a:lnTo>
                  <a:lnTo>
                    <a:pt x="8078176" y="0"/>
                  </a:lnTo>
                  <a:lnTo>
                    <a:pt x="0" y="0"/>
                  </a:lnTo>
                  <a:close/>
                  <a:moveTo>
                    <a:pt x="8017215" y="7386237"/>
                  </a:moveTo>
                  <a:lnTo>
                    <a:pt x="59690" y="7386237"/>
                  </a:lnTo>
                  <a:lnTo>
                    <a:pt x="59690" y="59690"/>
                  </a:lnTo>
                  <a:lnTo>
                    <a:pt x="8017215" y="59690"/>
                  </a:lnTo>
                  <a:lnTo>
                    <a:pt x="8017215" y="7386237"/>
                  </a:lnTo>
                  <a:close/>
                </a:path>
              </a:pathLst>
            </a:custGeom>
            <a:solidFill>
              <a:srgbClr val="004AAD"/>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7129413" y="0"/>
            <a:ext cx="11158587" cy="102870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7191948" y="0"/>
            <a:ext cx="1793897" cy="1028700"/>
          </a:xfrm>
          <a:prstGeom prst="rect">
            <a:avLst/>
          </a:prstGeom>
          <a:solidFill>
            <a:srgbClr val="004AAD"/>
          </a:solidFill>
        </p:spPr>
      </p:sp>
      <p:sp>
        <p:nvSpPr>
          <p:cNvPr name="Freeform 5" id="5"/>
          <p:cNvSpPr/>
          <p:nvPr/>
        </p:nvSpPr>
        <p:spPr>
          <a:xfrm flipH="false" flipV="false" rot="0">
            <a:off x="-12096079" y="-227122"/>
            <a:ext cx="19288027" cy="10801295"/>
          </a:xfrm>
          <a:custGeom>
            <a:avLst/>
            <a:gdLst/>
            <a:ahLst/>
            <a:cxnLst/>
            <a:rect r="r" b="b" t="t" l="l"/>
            <a:pathLst>
              <a:path h="10801295" w="19288027">
                <a:moveTo>
                  <a:pt x="0" y="0"/>
                </a:moveTo>
                <a:lnTo>
                  <a:pt x="19288027" y="0"/>
                </a:lnTo>
                <a:lnTo>
                  <a:pt x="19288027" y="10801295"/>
                </a:lnTo>
                <a:lnTo>
                  <a:pt x="0" y="10801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32348" y="260350"/>
            <a:ext cx="8026952" cy="514351"/>
          </a:xfrm>
          <a:prstGeom prst="rect">
            <a:avLst/>
          </a:prstGeom>
        </p:spPr>
        <p:txBody>
          <a:bodyPr anchor="t" rtlCol="false" tIns="0" lIns="0" bIns="0" rIns="0">
            <a:spAutoFit/>
          </a:bodyPr>
          <a:lstStyle/>
          <a:p>
            <a:pPr algn="ctr">
              <a:lnSpc>
                <a:spcPts val="4199"/>
              </a:lnSpc>
            </a:pPr>
            <a:r>
              <a:rPr lang="en-US" sz="2999" spc="179">
                <a:solidFill>
                  <a:srgbClr val="004AAD"/>
                </a:solidFill>
                <a:latin typeface="Rokkitt Bold"/>
              </a:rPr>
              <a:t>ĐỐI VỚI NGƯỜI QUẢN TRỊ</a:t>
            </a:r>
          </a:p>
        </p:txBody>
      </p:sp>
      <p:sp>
        <p:nvSpPr>
          <p:cNvPr name="Freeform 7" id="7"/>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62000" y="620841"/>
            <a:ext cx="5293283" cy="5918384"/>
            <a:chOff x="0" y="0"/>
            <a:chExt cx="14414899" cy="16117200"/>
          </a:xfrm>
        </p:grpSpPr>
        <p:sp>
          <p:nvSpPr>
            <p:cNvPr name="Freeform 9" id="9"/>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004AAD"/>
            </a:solidFill>
          </p:spPr>
        </p:sp>
        <p:sp>
          <p:nvSpPr>
            <p:cNvPr name="Freeform 10" id="10"/>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grpSp>
        <p:nvGrpSpPr>
          <p:cNvPr name="Group 11" id="11"/>
          <p:cNvGrpSpPr/>
          <p:nvPr/>
        </p:nvGrpSpPr>
        <p:grpSpPr>
          <a:xfrm rot="0">
            <a:off x="1063399" y="938003"/>
            <a:ext cx="5293283" cy="5918384"/>
            <a:chOff x="0" y="0"/>
            <a:chExt cx="14414899" cy="16117200"/>
          </a:xfrm>
        </p:grpSpPr>
        <p:sp>
          <p:nvSpPr>
            <p:cNvPr name="Freeform 12" id="12"/>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FCFEFF"/>
            </a:solidFill>
          </p:spPr>
        </p:sp>
        <p:sp>
          <p:nvSpPr>
            <p:cNvPr name="Freeform 13" id="13"/>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sp>
        <p:nvSpPr>
          <p:cNvPr name="TextBox 14" id="14"/>
          <p:cNvSpPr txBox="true"/>
          <p:nvPr/>
        </p:nvSpPr>
        <p:spPr>
          <a:xfrm rot="0">
            <a:off x="1448028" y="2858970"/>
            <a:ext cx="4524024" cy="2066925"/>
          </a:xfrm>
          <a:prstGeom prst="rect">
            <a:avLst/>
          </a:prstGeom>
        </p:spPr>
        <p:txBody>
          <a:bodyPr anchor="t" rtlCol="false" tIns="0" lIns="0" bIns="0" rIns="0">
            <a:spAutoFit/>
          </a:bodyPr>
          <a:lstStyle/>
          <a:p>
            <a:pPr algn="ctr">
              <a:lnSpc>
                <a:spcPts val="8160"/>
              </a:lnSpc>
            </a:pPr>
            <a:r>
              <a:rPr lang="en-US" sz="6800" spc="68">
                <a:solidFill>
                  <a:srgbClr val="004AAD"/>
                </a:solidFill>
                <a:latin typeface="Rokkitt Bold"/>
              </a:rPr>
              <a:t>MÔ TẢ </a:t>
            </a:r>
          </a:p>
          <a:p>
            <a:pPr algn="ctr" marL="0" indent="0" lvl="0">
              <a:lnSpc>
                <a:spcPts val="8160"/>
              </a:lnSpc>
              <a:spcBef>
                <a:spcPct val="0"/>
              </a:spcBef>
            </a:pPr>
            <a:r>
              <a:rPr lang="en-US" sz="6800" spc="68">
                <a:solidFill>
                  <a:srgbClr val="004AAD"/>
                </a:solidFill>
                <a:latin typeface="Rokkitt Bold"/>
              </a:rPr>
              <a:t>DỰ ÁN</a:t>
            </a:r>
          </a:p>
        </p:txBody>
      </p:sp>
      <p:sp>
        <p:nvSpPr>
          <p:cNvPr name="TextBox 15" id="15"/>
          <p:cNvSpPr txBox="true"/>
          <p:nvPr/>
        </p:nvSpPr>
        <p:spPr>
          <a:xfrm rot="0">
            <a:off x="7191948" y="2440063"/>
            <a:ext cx="10842901" cy="69650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Thực hiện các chức năng quản lý như: quản lý bãi đỗ xe,  quản lý tài khoản,  quản lý đơn đặt chỗ đỗ xe…</a:t>
            </a:r>
          </a:p>
          <a:p>
            <a:pPr algn="just" marL="911241" indent="-455621" lvl="1">
              <a:lnSpc>
                <a:spcPts val="6921"/>
              </a:lnSpc>
              <a:buFont typeface="Arial"/>
              <a:buChar char="•"/>
            </a:pPr>
            <a:r>
              <a:rPr lang="en-US" sz="4220" spc="143">
                <a:solidFill>
                  <a:srgbClr val="000B5D"/>
                </a:solidFill>
                <a:latin typeface="Rokkitt"/>
              </a:rPr>
              <a:t>Thống kê doanh thu các bãi đỗ xe, số lượt cho gửi mỗi tháng, hiển thị dạng biểu đồ</a:t>
            </a:r>
          </a:p>
          <a:p>
            <a:pPr algn="just" marL="911241" indent="-455621" lvl="1">
              <a:lnSpc>
                <a:spcPts val="6921"/>
              </a:lnSpc>
              <a:buFont typeface="Arial"/>
              <a:buChar char="•"/>
            </a:pPr>
            <a:r>
              <a:rPr lang="en-US" sz="4220" spc="143">
                <a:solidFill>
                  <a:srgbClr val="000B5D"/>
                </a:solidFill>
                <a:latin typeface="Rokkitt"/>
              </a:rPr>
              <a:t>Thống kê các bình luận, đánh giá về các bãi đỗ xe</a:t>
            </a:r>
          </a:p>
        </p:txBody>
      </p:sp>
      <p:grpSp>
        <p:nvGrpSpPr>
          <p:cNvPr name="Group 16" id="16"/>
          <p:cNvGrpSpPr/>
          <p:nvPr/>
        </p:nvGrpSpPr>
        <p:grpSpPr>
          <a:xfrm rot="0">
            <a:off x="7129413" y="0"/>
            <a:ext cx="11158587" cy="10287000"/>
            <a:chOff x="0" y="0"/>
            <a:chExt cx="8078176" cy="7447197"/>
          </a:xfrm>
        </p:grpSpPr>
        <p:sp>
          <p:nvSpPr>
            <p:cNvPr name="Freeform 17" id="17"/>
            <p:cNvSpPr/>
            <p:nvPr/>
          </p:nvSpPr>
          <p:spPr>
            <a:xfrm flipH="false" flipV="false" rot="0">
              <a:off x="0" y="0"/>
              <a:ext cx="8078176" cy="7447197"/>
            </a:xfrm>
            <a:custGeom>
              <a:avLst/>
              <a:gdLst/>
              <a:ahLst/>
              <a:cxnLst/>
              <a:rect r="r" b="b" t="t" l="l"/>
              <a:pathLst>
                <a:path h="7447197" w="8078176">
                  <a:moveTo>
                    <a:pt x="0" y="0"/>
                  </a:moveTo>
                  <a:lnTo>
                    <a:pt x="0" y="7447197"/>
                  </a:lnTo>
                  <a:lnTo>
                    <a:pt x="8078176" y="7447197"/>
                  </a:lnTo>
                  <a:lnTo>
                    <a:pt x="8078176" y="0"/>
                  </a:lnTo>
                  <a:lnTo>
                    <a:pt x="0" y="0"/>
                  </a:lnTo>
                  <a:close/>
                  <a:moveTo>
                    <a:pt x="8017215" y="7386237"/>
                  </a:moveTo>
                  <a:lnTo>
                    <a:pt x="59690" y="7386237"/>
                  </a:lnTo>
                  <a:lnTo>
                    <a:pt x="59690" y="59690"/>
                  </a:lnTo>
                  <a:lnTo>
                    <a:pt x="8017215" y="59690"/>
                  </a:lnTo>
                  <a:lnTo>
                    <a:pt x="8017215" y="7386237"/>
                  </a:lnTo>
                  <a:close/>
                </a:path>
              </a:pathLst>
            </a:custGeom>
            <a:solidFill>
              <a:srgbClr val="004AAD"/>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7129413" y="0"/>
            <a:ext cx="11158587" cy="1028700"/>
            <a:chOff x="0" y="0"/>
            <a:chExt cx="8078176" cy="744720"/>
          </a:xfrm>
        </p:grpSpPr>
        <p:sp>
          <p:nvSpPr>
            <p:cNvPr name="Freeform 3" id="3"/>
            <p:cNvSpPr/>
            <p:nvPr/>
          </p:nvSpPr>
          <p:spPr>
            <a:xfrm flipH="false" flipV="false" rot="0">
              <a:off x="0" y="0"/>
              <a:ext cx="8078176" cy="744720"/>
            </a:xfrm>
            <a:custGeom>
              <a:avLst/>
              <a:gdLst/>
              <a:ahLst/>
              <a:cxnLst/>
              <a:rect r="r" b="b" t="t" l="l"/>
              <a:pathLst>
                <a:path h="744720" w="8078176">
                  <a:moveTo>
                    <a:pt x="0" y="0"/>
                  </a:moveTo>
                  <a:lnTo>
                    <a:pt x="0" y="744720"/>
                  </a:lnTo>
                  <a:lnTo>
                    <a:pt x="8078176" y="744720"/>
                  </a:lnTo>
                  <a:lnTo>
                    <a:pt x="8078176" y="0"/>
                  </a:lnTo>
                  <a:lnTo>
                    <a:pt x="0" y="0"/>
                  </a:lnTo>
                  <a:close/>
                  <a:moveTo>
                    <a:pt x="8017215" y="683760"/>
                  </a:moveTo>
                  <a:lnTo>
                    <a:pt x="59690" y="683760"/>
                  </a:lnTo>
                  <a:lnTo>
                    <a:pt x="59690" y="59690"/>
                  </a:lnTo>
                  <a:lnTo>
                    <a:pt x="8017215" y="59690"/>
                  </a:lnTo>
                  <a:lnTo>
                    <a:pt x="8017215" y="683760"/>
                  </a:lnTo>
                  <a:close/>
                </a:path>
              </a:pathLst>
            </a:custGeom>
            <a:solidFill>
              <a:srgbClr val="004AAD"/>
            </a:solidFill>
          </p:spPr>
        </p:sp>
      </p:grpSp>
      <p:sp>
        <p:nvSpPr>
          <p:cNvPr name="AutoShape 4" id="4"/>
          <p:cNvSpPr/>
          <p:nvPr/>
        </p:nvSpPr>
        <p:spPr>
          <a:xfrm rot="0">
            <a:off x="7191948" y="0"/>
            <a:ext cx="1793897" cy="1028700"/>
          </a:xfrm>
          <a:prstGeom prst="rect">
            <a:avLst/>
          </a:prstGeom>
          <a:solidFill>
            <a:srgbClr val="004AAD"/>
          </a:solidFill>
        </p:spPr>
      </p:sp>
      <p:sp>
        <p:nvSpPr>
          <p:cNvPr name="Freeform 5" id="5"/>
          <p:cNvSpPr/>
          <p:nvPr/>
        </p:nvSpPr>
        <p:spPr>
          <a:xfrm flipH="false" flipV="false" rot="0">
            <a:off x="-12096079" y="-227122"/>
            <a:ext cx="19288027" cy="10801295"/>
          </a:xfrm>
          <a:custGeom>
            <a:avLst/>
            <a:gdLst/>
            <a:ahLst/>
            <a:cxnLst/>
            <a:rect r="r" b="b" t="t" l="l"/>
            <a:pathLst>
              <a:path h="10801295" w="19288027">
                <a:moveTo>
                  <a:pt x="0" y="0"/>
                </a:moveTo>
                <a:lnTo>
                  <a:pt x="19288027" y="0"/>
                </a:lnTo>
                <a:lnTo>
                  <a:pt x="19288027" y="10801295"/>
                </a:lnTo>
                <a:lnTo>
                  <a:pt x="0" y="10801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32348" y="260350"/>
            <a:ext cx="8026952" cy="514351"/>
          </a:xfrm>
          <a:prstGeom prst="rect">
            <a:avLst/>
          </a:prstGeom>
        </p:spPr>
        <p:txBody>
          <a:bodyPr anchor="t" rtlCol="false" tIns="0" lIns="0" bIns="0" rIns="0">
            <a:spAutoFit/>
          </a:bodyPr>
          <a:lstStyle/>
          <a:p>
            <a:pPr algn="ctr">
              <a:lnSpc>
                <a:spcPts val="4199"/>
              </a:lnSpc>
            </a:pPr>
            <a:r>
              <a:rPr lang="en-US" sz="2999" spc="179">
                <a:solidFill>
                  <a:srgbClr val="004AAD"/>
                </a:solidFill>
                <a:latin typeface="Rokkitt Bold"/>
              </a:rPr>
              <a:t>YÊU CẦU VỀ BẢO MẬT</a:t>
            </a:r>
          </a:p>
        </p:txBody>
      </p:sp>
      <p:sp>
        <p:nvSpPr>
          <p:cNvPr name="Freeform 7" id="7"/>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62000" y="620841"/>
            <a:ext cx="5293283" cy="5918384"/>
            <a:chOff x="0" y="0"/>
            <a:chExt cx="14414899" cy="16117200"/>
          </a:xfrm>
        </p:grpSpPr>
        <p:sp>
          <p:nvSpPr>
            <p:cNvPr name="Freeform 9" id="9"/>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004AAD"/>
            </a:solidFill>
          </p:spPr>
        </p:sp>
        <p:sp>
          <p:nvSpPr>
            <p:cNvPr name="Freeform 10" id="10"/>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grpSp>
        <p:nvGrpSpPr>
          <p:cNvPr name="Group 11" id="11"/>
          <p:cNvGrpSpPr/>
          <p:nvPr/>
        </p:nvGrpSpPr>
        <p:grpSpPr>
          <a:xfrm rot="0">
            <a:off x="1063399" y="938003"/>
            <a:ext cx="5293283" cy="5918384"/>
            <a:chOff x="0" y="0"/>
            <a:chExt cx="14414899" cy="16117200"/>
          </a:xfrm>
        </p:grpSpPr>
        <p:sp>
          <p:nvSpPr>
            <p:cNvPr name="Freeform 12" id="12"/>
            <p:cNvSpPr/>
            <p:nvPr/>
          </p:nvSpPr>
          <p:spPr>
            <a:xfrm flipH="false" flipV="false" rot="0">
              <a:off x="72390" y="72390"/>
              <a:ext cx="14270119" cy="15972420"/>
            </a:xfrm>
            <a:custGeom>
              <a:avLst/>
              <a:gdLst/>
              <a:ahLst/>
              <a:cxnLst/>
              <a:rect r="r" b="b" t="t" l="l"/>
              <a:pathLst>
                <a:path h="15972420" w="14270119">
                  <a:moveTo>
                    <a:pt x="0" y="0"/>
                  </a:moveTo>
                  <a:lnTo>
                    <a:pt x="14270119" y="0"/>
                  </a:lnTo>
                  <a:lnTo>
                    <a:pt x="14270119" y="15972420"/>
                  </a:lnTo>
                  <a:lnTo>
                    <a:pt x="0" y="15972420"/>
                  </a:lnTo>
                  <a:lnTo>
                    <a:pt x="0" y="0"/>
                  </a:lnTo>
                  <a:close/>
                </a:path>
              </a:pathLst>
            </a:custGeom>
            <a:solidFill>
              <a:srgbClr val="FCFEFF"/>
            </a:solidFill>
          </p:spPr>
        </p:sp>
        <p:sp>
          <p:nvSpPr>
            <p:cNvPr name="Freeform 13" id="13"/>
            <p:cNvSpPr/>
            <p:nvPr/>
          </p:nvSpPr>
          <p:spPr>
            <a:xfrm flipH="false" flipV="false" rot="0">
              <a:off x="0" y="0"/>
              <a:ext cx="14414898" cy="16117201"/>
            </a:xfrm>
            <a:custGeom>
              <a:avLst/>
              <a:gdLst/>
              <a:ahLst/>
              <a:cxnLst/>
              <a:rect r="r" b="b" t="t" l="l"/>
              <a:pathLst>
                <a:path h="16117201" w="14414898">
                  <a:moveTo>
                    <a:pt x="14270118" y="15972420"/>
                  </a:moveTo>
                  <a:lnTo>
                    <a:pt x="14414898" y="15972420"/>
                  </a:lnTo>
                  <a:lnTo>
                    <a:pt x="14414898" y="16117201"/>
                  </a:lnTo>
                  <a:lnTo>
                    <a:pt x="14270118" y="16117201"/>
                  </a:lnTo>
                  <a:lnTo>
                    <a:pt x="14270118" y="15972420"/>
                  </a:lnTo>
                  <a:close/>
                  <a:moveTo>
                    <a:pt x="0" y="144780"/>
                  </a:moveTo>
                  <a:lnTo>
                    <a:pt x="144780" y="144780"/>
                  </a:lnTo>
                  <a:lnTo>
                    <a:pt x="144780" y="15972420"/>
                  </a:lnTo>
                  <a:lnTo>
                    <a:pt x="0" y="15972420"/>
                  </a:lnTo>
                  <a:lnTo>
                    <a:pt x="0" y="144780"/>
                  </a:lnTo>
                  <a:close/>
                  <a:moveTo>
                    <a:pt x="0" y="15972420"/>
                  </a:moveTo>
                  <a:lnTo>
                    <a:pt x="144780" y="15972420"/>
                  </a:lnTo>
                  <a:lnTo>
                    <a:pt x="144780" y="16117201"/>
                  </a:lnTo>
                  <a:lnTo>
                    <a:pt x="0" y="16117201"/>
                  </a:lnTo>
                  <a:lnTo>
                    <a:pt x="0" y="15972420"/>
                  </a:lnTo>
                  <a:close/>
                  <a:moveTo>
                    <a:pt x="14270118" y="144780"/>
                  </a:moveTo>
                  <a:lnTo>
                    <a:pt x="14414898" y="144780"/>
                  </a:lnTo>
                  <a:lnTo>
                    <a:pt x="14414898" y="15972420"/>
                  </a:lnTo>
                  <a:lnTo>
                    <a:pt x="14270118" y="15972420"/>
                  </a:lnTo>
                  <a:lnTo>
                    <a:pt x="14270118" y="144780"/>
                  </a:lnTo>
                  <a:close/>
                  <a:moveTo>
                    <a:pt x="144780" y="15972420"/>
                  </a:moveTo>
                  <a:lnTo>
                    <a:pt x="14270118" y="15972420"/>
                  </a:lnTo>
                  <a:lnTo>
                    <a:pt x="14270118" y="16117201"/>
                  </a:lnTo>
                  <a:lnTo>
                    <a:pt x="144780" y="16117201"/>
                  </a:lnTo>
                  <a:lnTo>
                    <a:pt x="144780" y="15972420"/>
                  </a:lnTo>
                  <a:close/>
                  <a:moveTo>
                    <a:pt x="14270118" y="0"/>
                  </a:moveTo>
                  <a:lnTo>
                    <a:pt x="14414898" y="0"/>
                  </a:lnTo>
                  <a:lnTo>
                    <a:pt x="14414898" y="144780"/>
                  </a:lnTo>
                  <a:lnTo>
                    <a:pt x="14270118" y="144780"/>
                  </a:lnTo>
                  <a:lnTo>
                    <a:pt x="14270118" y="0"/>
                  </a:lnTo>
                  <a:close/>
                  <a:moveTo>
                    <a:pt x="0" y="0"/>
                  </a:moveTo>
                  <a:lnTo>
                    <a:pt x="144780" y="0"/>
                  </a:lnTo>
                  <a:lnTo>
                    <a:pt x="144780" y="144780"/>
                  </a:lnTo>
                  <a:lnTo>
                    <a:pt x="0" y="144780"/>
                  </a:lnTo>
                  <a:lnTo>
                    <a:pt x="0" y="0"/>
                  </a:lnTo>
                  <a:close/>
                  <a:moveTo>
                    <a:pt x="144780" y="0"/>
                  </a:moveTo>
                  <a:lnTo>
                    <a:pt x="14270118" y="0"/>
                  </a:lnTo>
                  <a:lnTo>
                    <a:pt x="14270118" y="144780"/>
                  </a:lnTo>
                  <a:lnTo>
                    <a:pt x="144780" y="144780"/>
                  </a:lnTo>
                  <a:lnTo>
                    <a:pt x="144780" y="0"/>
                  </a:lnTo>
                  <a:close/>
                </a:path>
              </a:pathLst>
            </a:custGeom>
            <a:solidFill>
              <a:srgbClr val="004AAD"/>
            </a:solidFill>
          </p:spPr>
        </p:sp>
      </p:grpSp>
      <p:sp>
        <p:nvSpPr>
          <p:cNvPr name="TextBox 14" id="14"/>
          <p:cNvSpPr txBox="true"/>
          <p:nvPr/>
        </p:nvSpPr>
        <p:spPr>
          <a:xfrm rot="0">
            <a:off x="1448028" y="2858970"/>
            <a:ext cx="4524024" cy="2066925"/>
          </a:xfrm>
          <a:prstGeom prst="rect">
            <a:avLst/>
          </a:prstGeom>
        </p:spPr>
        <p:txBody>
          <a:bodyPr anchor="t" rtlCol="false" tIns="0" lIns="0" bIns="0" rIns="0">
            <a:spAutoFit/>
          </a:bodyPr>
          <a:lstStyle/>
          <a:p>
            <a:pPr algn="ctr">
              <a:lnSpc>
                <a:spcPts val="8160"/>
              </a:lnSpc>
            </a:pPr>
            <a:r>
              <a:rPr lang="en-US" sz="6800" spc="68">
                <a:solidFill>
                  <a:srgbClr val="004AAD"/>
                </a:solidFill>
                <a:latin typeface="Rokkitt Bold"/>
              </a:rPr>
              <a:t>MÔ TẢ </a:t>
            </a:r>
          </a:p>
          <a:p>
            <a:pPr algn="ctr" marL="0" indent="0" lvl="0">
              <a:lnSpc>
                <a:spcPts val="8160"/>
              </a:lnSpc>
              <a:spcBef>
                <a:spcPct val="0"/>
              </a:spcBef>
            </a:pPr>
            <a:r>
              <a:rPr lang="en-US" sz="6800" spc="68">
                <a:solidFill>
                  <a:srgbClr val="004AAD"/>
                </a:solidFill>
                <a:latin typeface="Rokkitt Bold"/>
              </a:rPr>
              <a:t>DỰ ÁN</a:t>
            </a:r>
          </a:p>
        </p:txBody>
      </p:sp>
      <p:sp>
        <p:nvSpPr>
          <p:cNvPr name="TextBox 15" id="15"/>
          <p:cNvSpPr txBox="true"/>
          <p:nvPr/>
        </p:nvSpPr>
        <p:spPr>
          <a:xfrm rot="0">
            <a:off x="7191948" y="2440063"/>
            <a:ext cx="10842901" cy="5212449"/>
          </a:xfrm>
          <a:prstGeom prst="rect">
            <a:avLst/>
          </a:prstGeom>
        </p:spPr>
        <p:txBody>
          <a:bodyPr anchor="t" rtlCol="false" tIns="0" lIns="0" bIns="0" rIns="0">
            <a:spAutoFit/>
          </a:bodyPr>
          <a:lstStyle/>
          <a:p>
            <a:pPr algn="just" marL="911241" indent="-455621" lvl="1">
              <a:lnSpc>
                <a:spcPts val="6921"/>
              </a:lnSpc>
              <a:buFont typeface="Arial"/>
              <a:buChar char="•"/>
            </a:pPr>
            <a:r>
              <a:rPr lang="en-US" sz="4220" spc="143">
                <a:solidFill>
                  <a:srgbClr val="000B5D"/>
                </a:solidFill>
                <a:latin typeface="Rokkitt"/>
              </a:rPr>
              <a:t>Tất cả các form nhập phải được kiểm soát dữ liệu một cách hợp lý</a:t>
            </a:r>
          </a:p>
          <a:p>
            <a:pPr algn="just" marL="911241" indent="-455621" lvl="1">
              <a:lnSpc>
                <a:spcPts val="6921"/>
              </a:lnSpc>
              <a:buFont typeface="Arial"/>
              <a:buChar char="•"/>
            </a:pPr>
            <a:r>
              <a:rPr lang="en-US" sz="4220" spc="143">
                <a:solidFill>
                  <a:srgbClr val="000B5D"/>
                </a:solidFill>
                <a:latin typeface="Rokkitt"/>
              </a:rPr>
              <a:t>Khách hàng chưa đăng nhập thì không được bình luận về dịch vụ</a:t>
            </a:r>
          </a:p>
          <a:p>
            <a:pPr algn="just" marL="911241" indent="-455621" lvl="1">
              <a:lnSpc>
                <a:spcPts val="6921"/>
              </a:lnSpc>
              <a:buFont typeface="Arial"/>
              <a:buChar char="•"/>
            </a:pPr>
            <a:r>
              <a:rPr lang="en-US" sz="4220" spc="143">
                <a:solidFill>
                  <a:srgbClr val="000B5D"/>
                </a:solidFill>
                <a:latin typeface="Rokkitt"/>
              </a:rPr>
              <a:t>Chỉ các nhân viên quản trị mới được thực hiện các chức năng quản trị</a:t>
            </a:r>
          </a:p>
        </p:txBody>
      </p:sp>
      <p:grpSp>
        <p:nvGrpSpPr>
          <p:cNvPr name="Group 16" id="16"/>
          <p:cNvGrpSpPr/>
          <p:nvPr/>
        </p:nvGrpSpPr>
        <p:grpSpPr>
          <a:xfrm rot="0">
            <a:off x="7129413" y="0"/>
            <a:ext cx="11158587" cy="10287000"/>
            <a:chOff x="0" y="0"/>
            <a:chExt cx="8078176" cy="7447197"/>
          </a:xfrm>
        </p:grpSpPr>
        <p:sp>
          <p:nvSpPr>
            <p:cNvPr name="Freeform 17" id="17"/>
            <p:cNvSpPr/>
            <p:nvPr/>
          </p:nvSpPr>
          <p:spPr>
            <a:xfrm flipH="false" flipV="false" rot="0">
              <a:off x="0" y="0"/>
              <a:ext cx="8078176" cy="7447197"/>
            </a:xfrm>
            <a:custGeom>
              <a:avLst/>
              <a:gdLst/>
              <a:ahLst/>
              <a:cxnLst/>
              <a:rect r="r" b="b" t="t" l="l"/>
              <a:pathLst>
                <a:path h="7447197" w="8078176">
                  <a:moveTo>
                    <a:pt x="0" y="0"/>
                  </a:moveTo>
                  <a:lnTo>
                    <a:pt x="0" y="7447197"/>
                  </a:lnTo>
                  <a:lnTo>
                    <a:pt x="8078176" y="7447197"/>
                  </a:lnTo>
                  <a:lnTo>
                    <a:pt x="8078176" y="0"/>
                  </a:lnTo>
                  <a:lnTo>
                    <a:pt x="0" y="0"/>
                  </a:lnTo>
                  <a:close/>
                  <a:moveTo>
                    <a:pt x="8017215" y="7386237"/>
                  </a:moveTo>
                  <a:lnTo>
                    <a:pt x="59690" y="7386237"/>
                  </a:lnTo>
                  <a:lnTo>
                    <a:pt x="59690" y="59690"/>
                  </a:lnTo>
                  <a:lnTo>
                    <a:pt x="8017215" y="59690"/>
                  </a:lnTo>
                  <a:lnTo>
                    <a:pt x="8017215" y="7386237"/>
                  </a:lnTo>
                  <a:close/>
                </a:path>
              </a:pathLst>
            </a:custGeom>
            <a:solidFill>
              <a:srgbClr val="004AA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DAGA_pr1LQs</dc:identifier>
  <dcterms:modified xsi:type="dcterms:W3CDTF">2011-08-01T06:04:30Z</dcterms:modified>
  <cp:revision>1</cp:revision>
  <dc:title>Slide Đồ án Phân tích thiết kế phần mềm</dc:title>
</cp:coreProperties>
</file>